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16" userDrawn="1">
          <p15:clr>
            <a:srgbClr val="A4A3A4"/>
          </p15:clr>
        </p15:guide>
        <p15:guide id="2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32" autoAdjust="0"/>
    <p:restoredTop sz="94660"/>
  </p:normalViewPr>
  <p:slideViewPr>
    <p:cSldViewPr snapToGrid="0" showGuides="1">
      <p:cViewPr>
        <p:scale>
          <a:sx n="94" d="100"/>
          <a:sy n="94" d="100"/>
        </p:scale>
        <p:origin x="2664" y="552"/>
      </p:cViewPr>
      <p:guideLst>
        <p:guide orient="horz" pos="5116"/>
        <p:guide pos="21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345FB-5591-4042-9992-6E58FEF8E075}" type="datetimeFigureOut">
              <a:rPr lang="it-IT" smtClean="0"/>
              <a:t>31/01/20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1527-C376-EE4A-9115-4C4D41C5217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0617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778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92754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29912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6714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44043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4875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42226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4391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4746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545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7555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2B189-3124-46BB-BFE3-494D2390E3CD}" type="datetimeFigureOut">
              <a:rPr lang="it-IT" smtClean="0"/>
              <a:pPr/>
              <a:t>31/01/20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C06C-CE26-4769-A4A0-CB9562F03F6D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9606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f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jpe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image" Target="../media/image12.jpeg"/><Relationship Id="rId7" Type="http://schemas.openxmlformats.org/officeDocument/2006/relationships/image" Target="../media/image15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microsoft.com/office/2007/relationships/hdphoto" Target="../media/hdphoto4.wdp"/><Relationship Id="rId9" Type="http://schemas.openxmlformats.org/officeDocument/2006/relationships/image" Target="../media/image17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5.wdp"/><Relationship Id="rId7" Type="http://schemas.openxmlformats.org/officeDocument/2006/relationships/image" Target="../media/image22.t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tif"/><Relationship Id="rId5" Type="http://schemas.openxmlformats.org/officeDocument/2006/relationships/image" Target="../media/image20.png"/><Relationship Id="rId4" Type="http://schemas.openxmlformats.org/officeDocument/2006/relationships/image" Target="../media/image1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uppo 80"/>
          <p:cNvGrpSpPr/>
          <p:nvPr/>
        </p:nvGrpSpPr>
        <p:grpSpPr>
          <a:xfrm>
            <a:off x="8952246" y="8346068"/>
            <a:ext cx="1072006" cy="873302"/>
            <a:chOff x="519072" y="2449938"/>
            <a:chExt cx="1280693" cy="1160111"/>
          </a:xfrm>
        </p:grpSpPr>
        <p:sp>
          <p:nvSpPr>
            <p:cNvPr id="82" name="Casella di testo 2"/>
            <p:cNvSpPr txBox="1"/>
            <p:nvPr/>
          </p:nvSpPr>
          <p:spPr>
            <a:xfrm>
              <a:off x="519348" y="2449938"/>
              <a:ext cx="391740" cy="208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it-IT" sz="800" kern="1200" dirty="0">
                  <a:solidFill>
                    <a:srgbClr val="FFFFFF"/>
                  </a:solidFill>
                  <a:effectLst/>
                  <a:latin typeface="Arial"/>
                  <a:ea typeface="ＭＳ 明朝"/>
                  <a:cs typeface="Arial"/>
                </a:rPr>
                <a:t>GFP</a:t>
              </a:r>
              <a:endParaRPr lang="it-IT" sz="1000" dirty="0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83" name="CasellaDiTesto 82"/>
            <p:cNvSpPr txBox="1"/>
            <p:nvPr/>
          </p:nvSpPr>
          <p:spPr>
            <a:xfrm>
              <a:off x="519072" y="3394605"/>
              <a:ext cx="31581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solidFill>
                    <a:schemeClr val="bg1"/>
                  </a:solidFill>
                  <a:latin typeface="Symbol" charset="2"/>
                  <a:cs typeface="Symbol" charset="2"/>
                </a:rPr>
                <a:t>D</a:t>
              </a:r>
              <a:r>
                <a:rPr lang="it-IT" sz="800" dirty="0">
                  <a:solidFill>
                    <a:schemeClr val="bg1"/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84" name="Casella di testo 6"/>
            <p:cNvSpPr txBox="1"/>
            <p:nvPr/>
          </p:nvSpPr>
          <p:spPr>
            <a:xfrm>
              <a:off x="1472709" y="3385404"/>
              <a:ext cx="327056" cy="208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it-IT" sz="800" kern="1200" dirty="0">
                  <a:solidFill>
                    <a:srgbClr val="FFFFFF"/>
                  </a:solidFill>
                  <a:effectLst/>
                  <a:latin typeface="Arial"/>
                  <a:ea typeface="ＭＳ 明朝"/>
                  <a:cs typeface="Arial"/>
                </a:rPr>
                <a:t>I13</a:t>
              </a:r>
              <a:endParaRPr lang="it-IT" sz="1000" dirty="0">
                <a:effectLst/>
                <a:latin typeface="Times"/>
                <a:ea typeface="ＭＳ 明朝"/>
                <a:cs typeface="Times New Roman"/>
              </a:endParaRPr>
            </a:p>
          </p:txBody>
        </p:sp>
        <p:sp>
          <p:nvSpPr>
            <p:cNvPr id="85" name="Casella di testo 2"/>
            <p:cNvSpPr txBox="1"/>
            <p:nvPr/>
          </p:nvSpPr>
          <p:spPr>
            <a:xfrm>
              <a:off x="1459842" y="2463079"/>
              <a:ext cx="3129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it-IT" sz="800" kern="1200" dirty="0">
                  <a:solidFill>
                    <a:srgbClr val="FFFFFF"/>
                  </a:solidFill>
                  <a:effectLst/>
                  <a:latin typeface="Arial"/>
                  <a:ea typeface="ＭＳ 明朝"/>
                  <a:cs typeface="Arial"/>
                </a:rPr>
                <a:t>FL</a:t>
              </a:r>
              <a:endParaRPr lang="it-IT" sz="1000" dirty="0">
                <a:effectLst/>
                <a:latin typeface="Times"/>
                <a:ea typeface="ＭＳ 明朝"/>
                <a:cs typeface="Times New Roman"/>
              </a:endParaRPr>
            </a:p>
          </p:txBody>
        </p:sp>
        <p:cxnSp>
          <p:nvCxnSpPr>
            <p:cNvPr id="86" name="Connettore 1 85"/>
            <p:cNvCxnSpPr/>
            <p:nvPr/>
          </p:nvCxnSpPr>
          <p:spPr>
            <a:xfrm>
              <a:off x="1298470" y="2662222"/>
              <a:ext cx="191370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asellaDiTesto 20"/>
          <p:cNvSpPr txBox="1"/>
          <p:nvPr/>
        </p:nvSpPr>
        <p:spPr>
          <a:xfrm>
            <a:off x="5913906" y="7242814"/>
            <a:ext cx="27283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5</a:t>
            </a:r>
            <a:r>
              <a:rPr lang="it-IT" sz="600" b="1" dirty="0">
                <a:solidFill>
                  <a:schemeClr val="bg1"/>
                </a:solidFill>
                <a:latin typeface="Symbol" charset="2"/>
                <a:ea typeface="Symbol" charset="2"/>
                <a:cs typeface="Symbol" charset="2"/>
              </a:rPr>
              <a:t>m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600C5EF1-B67F-2A4D-B5CF-FC333B82E1D2}"/>
              </a:ext>
            </a:extLst>
          </p:cNvPr>
          <p:cNvGrpSpPr/>
          <p:nvPr/>
        </p:nvGrpSpPr>
        <p:grpSpPr>
          <a:xfrm>
            <a:off x="524471" y="3744462"/>
            <a:ext cx="2252195" cy="2056386"/>
            <a:chOff x="94603" y="438970"/>
            <a:chExt cx="2252195" cy="2056386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4A9BF9ED-CD34-A146-A6B5-BF8B266D099B}"/>
                </a:ext>
              </a:extLst>
            </p:cNvPr>
            <p:cNvSpPr/>
            <p:nvPr/>
          </p:nvSpPr>
          <p:spPr>
            <a:xfrm>
              <a:off x="347083" y="519435"/>
              <a:ext cx="979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3a</a:t>
              </a:r>
            </a:p>
          </p:txBody>
        </p:sp>
        <p:grpSp>
          <p:nvGrpSpPr>
            <p:cNvPr id="23" name="Gruppo 22">
              <a:extLst>
                <a:ext uri="{FF2B5EF4-FFF2-40B4-BE49-F238E27FC236}">
                  <a16:creationId xmlns:a16="http://schemas.microsoft.com/office/drawing/2014/main" id="{E1C830B9-EC95-644E-A9B8-3419CC5A184C}"/>
                </a:ext>
              </a:extLst>
            </p:cNvPr>
            <p:cNvGrpSpPr/>
            <p:nvPr/>
          </p:nvGrpSpPr>
          <p:grpSpPr>
            <a:xfrm>
              <a:off x="214360" y="905375"/>
              <a:ext cx="1917028" cy="1325330"/>
              <a:chOff x="1414054" y="2011906"/>
              <a:chExt cx="1917028" cy="1325330"/>
            </a:xfrm>
          </p:grpSpPr>
          <p:pic>
            <p:nvPicPr>
              <p:cNvPr id="106" name="Picture 6">
                <a:extLst>
                  <a:ext uri="{FF2B5EF4-FFF2-40B4-BE49-F238E27FC236}">
                    <a16:creationId xmlns:a16="http://schemas.microsoft.com/office/drawing/2014/main" id="{8F875F0D-53A9-402F-B8FD-B445786891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69" t="30061" r="8846" b="2156"/>
              <a:stretch/>
            </p:blipFill>
            <p:spPr>
              <a:xfrm>
                <a:off x="1414054" y="2011906"/>
                <a:ext cx="1917028" cy="1325330"/>
              </a:xfrm>
              <a:prstGeom prst="rect">
                <a:avLst/>
              </a:prstGeom>
            </p:spPr>
          </p:pic>
          <p:sp>
            <p:nvSpPr>
              <p:cNvPr id="22" name="Rettangolo 21">
                <a:extLst>
                  <a:ext uri="{FF2B5EF4-FFF2-40B4-BE49-F238E27FC236}">
                    <a16:creationId xmlns:a16="http://schemas.microsoft.com/office/drawing/2014/main" id="{23C842C6-BE69-2E47-A598-08967382A013}"/>
                  </a:ext>
                </a:extLst>
              </p:cNvPr>
              <p:cNvSpPr/>
              <p:nvPr/>
            </p:nvSpPr>
            <p:spPr>
              <a:xfrm>
                <a:off x="1964507" y="2087466"/>
                <a:ext cx="1103394" cy="36553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ttangolo 100">
                <a:extLst>
                  <a:ext uri="{FF2B5EF4-FFF2-40B4-BE49-F238E27FC236}">
                    <a16:creationId xmlns:a16="http://schemas.microsoft.com/office/drawing/2014/main" id="{693D35B4-8443-D74E-A4D5-BD0EDF8BEF85}"/>
                  </a:ext>
                </a:extLst>
              </p:cNvPr>
              <p:cNvSpPr/>
              <p:nvPr/>
            </p:nvSpPr>
            <p:spPr>
              <a:xfrm>
                <a:off x="1988041" y="2943425"/>
                <a:ext cx="1103394" cy="36553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3" name="Rettangolo 182">
              <a:extLst>
                <a:ext uri="{FF2B5EF4-FFF2-40B4-BE49-F238E27FC236}">
                  <a16:creationId xmlns:a16="http://schemas.microsoft.com/office/drawing/2014/main" id="{1A702F1C-4031-3B4C-AF4A-1F6D981DFB8D}"/>
                </a:ext>
              </a:extLst>
            </p:cNvPr>
            <p:cNvSpPr/>
            <p:nvPr/>
          </p:nvSpPr>
          <p:spPr>
            <a:xfrm flipH="1">
              <a:off x="94603" y="438970"/>
              <a:ext cx="2252195" cy="205638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Rettangolo 183">
            <a:extLst>
              <a:ext uri="{FF2B5EF4-FFF2-40B4-BE49-F238E27FC236}">
                <a16:creationId xmlns:a16="http://schemas.microsoft.com/office/drawing/2014/main" id="{F23FE92E-F424-6049-90D3-8AC2400FCEBE}"/>
              </a:ext>
            </a:extLst>
          </p:cNvPr>
          <p:cNvSpPr/>
          <p:nvPr/>
        </p:nvSpPr>
        <p:spPr>
          <a:xfrm flipH="1">
            <a:off x="-3482085" y="-7919690"/>
            <a:ext cx="2252195" cy="205638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5FA1FDD5-ACD1-D34F-81F8-041B58E47391}"/>
              </a:ext>
            </a:extLst>
          </p:cNvPr>
          <p:cNvGrpSpPr/>
          <p:nvPr/>
        </p:nvGrpSpPr>
        <p:grpSpPr>
          <a:xfrm>
            <a:off x="3206254" y="3792958"/>
            <a:ext cx="3187035" cy="1897182"/>
            <a:chOff x="2867730" y="598174"/>
            <a:chExt cx="3187035" cy="1897182"/>
          </a:xfrm>
        </p:grpSpPr>
        <p:sp>
          <p:nvSpPr>
            <p:cNvPr id="91" name="Rettangolo 90">
              <a:extLst>
                <a:ext uri="{FF2B5EF4-FFF2-40B4-BE49-F238E27FC236}">
                  <a16:creationId xmlns:a16="http://schemas.microsoft.com/office/drawing/2014/main" id="{706A1660-DF1D-064E-A085-6BB2149B0E22}"/>
                </a:ext>
              </a:extLst>
            </p:cNvPr>
            <p:cNvSpPr/>
            <p:nvPr/>
          </p:nvSpPr>
          <p:spPr>
            <a:xfrm>
              <a:off x="3971371" y="827046"/>
              <a:ext cx="979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3e</a:t>
              </a:r>
            </a:p>
          </p:txBody>
        </p:sp>
        <p:grpSp>
          <p:nvGrpSpPr>
            <p:cNvPr id="31" name="Gruppo 30">
              <a:extLst>
                <a:ext uri="{FF2B5EF4-FFF2-40B4-BE49-F238E27FC236}">
                  <a16:creationId xmlns:a16="http://schemas.microsoft.com/office/drawing/2014/main" id="{8E0BAD5F-E327-4B40-AC9D-FB5640E928AF}"/>
                </a:ext>
              </a:extLst>
            </p:cNvPr>
            <p:cNvGrpSpPr/>
            <p:nvPr/>
          </p:nvGrpSpPr>
          <p:grpSpPr>
            <a:xfrm>
              <a:off x="2867730" y="1134823"/>
              <a:ext cx="3187035" cy="1360533"/>
              <a:chOff x="3670965" y="1682497"/>
              <a:chExt cx="3187035" cy="1360533"/>
            </a:xfrm>
          </p:grpSpPr>
          <p:pic>
            <p:nvPicPr>
              <p:cNvPr id="143" name="Immagine 142">
                <a:extLst>
                  <a:ext uri="{FF2B5EF4-FFF2-40B4-BE49-F238E27FC236}">
                    <a16:creationId xmlns:a16="http://schemas.microsoft.com/office/drawing/2014/main" id="{09EFAA03-30D0-824B-853F-9953387094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5000"/>
                        </a14:imgEffect>
                      </a14:imgLayer>
                    </a14:imgProps>
                  </a:ext>
                </a:extLst>
              </a:blip>
              <a:srcRect l="-9809" t="-42558" r="-14047" b="-38641"/>
              <a:stretch/>
            </p:blipFill>
            <p:spPr>
              <a:xfrm>
                <a:off x="3670965" y="1682497"/>
                <a:ext cx="3187035" cy="519932"/>
              </a:xfrm>
              <a:prstGeom prst="rect">
                <a:avLst/>
              </a:prstGeom>
            </p:spPr>
          </p:pic>
          <p:pic>
            <p:nvPicPr>
              <p:cNvPr id="144" name="Immagine 143">
                <a:extLst>
                  <a:ext uri="{FF2B5EF4-FFF2-40B4-BE49-F238E27FC236}">
                    <a16:creationId xmlns:a16="http://schemas.microsoft.com/office/drawing/2014/main" id="{8036064A-D046-F444-B663-FD35BADDF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7000"/>
                        </a14:imgEffect>
                        <a14:imgEffect>
                          <a14:brightnessContrast contrast="24000"/>
                        </a14:imgEffect>
                      </a14:imgLayer>
                    </a14:imgProps>
                  </a:ext>
                </a:extLst>
              </a:blip>
              <a:srcRect l="-6771" t="-39998" r="-9759" b="-16993"/>
              <a:stretch/>
            </p:blipFill>
            <p:spPr>
              <a:xfrm>
                <a:off x="4062708" y="1942463"/>
                <a:ext cx="2625834" cy="1100567"/>
              </a:xfrm>
              <a:prstGeom prst="rect">
                <a:avLst/>
              </a:prstGeom>
            </p:spPr>
          </p:pic>
          <p:sp>
            <p:nvSpPr>
              <p:cNvPr id="123" name="Rettangolo 122">
                <a:extLst>
                  <a:ext uri="{FF2B5EF4-FFF2-40B4-BE49-F238E27FC236}">
                    <a16:creationId xmlns:a16="http://schemas.microsoft.com/office/drawing/2014/main" id="{C8BC0CB8-F54C-0541-BE65-9CFBA582FBCE}"/>
                  </a:ext>
                </a:extLst>
              </p:cNvPr>
              <p:cNvSpPr/>
              <p:nvPr/>
            </p:nvSpPr>
            <p:spPr>
              <a:xfrm>
                <a:off x="4253673" y="2432513"/>
                <a:ext cx="2208087" cy="40936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Rettangolo 126">
                <a:extLst>
                  <a:ext uri="{FF2B5EF4-FFF2-40B4-BE49-F238E27FC236}">
                    <a16:creationId xmlns:a16="http://schemas.microsoft.com/office/drawing/2014/main" id="{C595BF4A-C916-9440-B050-0437A781A5A3}"/>
                  </a:ext>
                </a:extLst>
              </p:cNvPr>
              <p:cNvSpPr/>
              <p:nvPr/>
            </p:nvSpPr>
            <p:spPr>
              <a:xfrm>
                <a:off x="4253673" y="1812509"/>
                <a:ext cx="2208087" cy="260131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5" name="Rettangolo 184">
              <a:extLst>
                <a:ext uri="{FF2B5EF4-FFF2-40B4-BE49-F238E27FC236}">
                  <a16:creationId xmlns:a16="http://schemas.microsoft.com/office/drawing/2014/main" id="{CDB8FBDB-E1AE-764E-9A7E-D7817E96872D}"/>
                </a:ext>
              </a:extLst>
            </p:cNvPr>
            <p:cNvSpPr/>
            <p:nvPr/>
          </p:nvSpPr>
          <p:spPr>
            <a:xfrm flipH="1">
              <a:off x="3060130" y="598174"/>
              <a:ext cx="2994633" cy="189718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57A88309-E456-A34C-87FD-1AD5D3AB1DFC}"/>
              </a:ext>
            </a:extLst>
          </p:cNvPr>
          <p:cNvGrpSpPr/>
          <p:nvPr/>
        </p:nvGrpSpPr>
        <p:grpSpPr>
          <a:xfrm>
            <a:off x="676207" y="6337497"/>
            <a:ext cx="5547624" cy="2984978"/>
            <a:chOff x="351500" y="2766382"/>
            <a:chExt cx="5547624" cy="2984978"/>
          </a:xfrm>
        </p:grpSpPr>
        <p:sp>
          <p:nvSpPr>
            <p:cNvPr id="92" name="Rettangolo 91">
              <a:extLst>
                <a:ext uri="{FF2B5EF4-FFF2-40B4-BE49-F238E27FC236}">
                  <a16:creationId xmlns:a16="http://schemas.microsoft.com/office/drawing/2014/main" id="{6A889827-AAFD-2441-8BB1-1714DE26193D}"/>
                </a:ext>
              </a:extLst>
            </p:cNvPr>
            <p:cNvSpPr/>
            <p:nvPr/>
          </p:nvSpPr>
          <p:spPr>
            <a:xfrm>
              <a:off x="2454434" y="2840666"/>
              <a:ext cx="9893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3b</a:t>
              </a:r>
            </a:p>
          </p:txBody>
        </p:sp>
        <p:grpSp>
          <p:nvGrpSpPr>
            <p:cNvPr id="30" name="Gruppo 29">
              <a:extLst>
                <a:ext uri="{FF2B5EF4-FFF2-40B4-BE49-F238E27FC236}">
                  <a16:creationId xmlns:a16="http://schemas.microsoft.com/office/drawing/2014/main" id="{3201148F-DD6F-8840-AFFB-BAA370077C67}"/>
                </a:ext>
              </a:extLst>
            </p:cNvPr>
            <p:cNvGrpSpPr/>
            <p:nvPr/>
          </p:nvGrpSpPr>
          <p:grpSpPr>
            <a:xfrm>
              <a:off x="1987019" y="3177327"/>
              <a:ext cx="1681528" cy="2469166"/>
              <a:chOff x="347083" y="4968389"/>
              <a:chExt cx="1681528" cy="2469166"/>
            </a:xfrm>
          </p:grpSpPr>
          <p:pic>
            <p:nvPicPr>
              <p:cNvPr id="16" name="Immagine 15">
                <a:extLst>
                  <a:ext uri="{FF2B5EF4-FFF2-40B4-BE49-F238E27FC236}">
                    <a16:creationId xmlns:a16="http://schemas.microsoft.com/office/drawing/2014/main" id="{9E8DD329-E755-EE4F-815D-6B9EEA0290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137" t="40693" r="-2392" b="-3148"/>
              <a:stretch/>
            </p:blipFill>
            <p:spPr>
              <a:xfrm rot="5400000">
                <a:off x="-46736" y="5362208"/>
                <a:ext cx="2469166" cy="1681528"/>
              </a:xfrm>
              <a:prstGeom prst="rect">
                <a:avLst/>
              </a:prstGeom>
            </p:spPr>
          </p:pic>
          <p:sp>
            <p:nvSpPr>
              <p:cNvPr id="102" name="Rettangolo 101">
                <a:extLst>
                  <a:ext uri="{FF2B5EF4-FFF2-40B4-BE49-F238E27FC236}">
                    <a16:creationId xmlns:a16="http://schemas.microsoft.com/office/drawing/2014/main" id="{D54A63ED-CFD1-6744-9890-B41D0A51AE0F}"/>
                  </a:ext>
                </a:extLst>
              </p:cNvPr>
              <p:cNvSpPr/>
              <p:nvPr/>
            </p:nvSpPr>
            <p:spPr>
              <a:xfrm>
                <a:off x="855846" y="5169914"/>
                <a:ext cx="955081" cy="40936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uppo 26">
              <a:extLst>
                <a:ext uri="{FF2B5EF4-FFF2-40B4-BE49-F238E27FC236}">
                  <a16:creationId xmlns:a16="http://schemas.microsoft.com/office/drawing/2014/main" id="{F3BEE937-0CA1-1040-8BDD-9F3563D8F1A5}"/>
                </a:ext>
              </a:extLst>
            </p:cNvPr>
            <p:cNvGrpSpPr/>
            <p:nvPr/>
          </p:nvGrpSpPr>
          <p:grpSpPr>
            <a:xfrm>
              <a:off x="420182" y="3179755"/>
              <a:ext cx="1368597" cy="2201772"/>
              <a:chOff x="2741878" y="521863"/>
              <a:chExt cx="1368597" cy="2201772"/>
            </a:xfrm>
          </p:grpSpPr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3187496D-F952-F04B-9BAE-20EBF7ABC7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110" t="45013" r="-4621" b="15074"/>
              <a:stretch/>
            </p:blipFill>
            <p:spPr>
              <a:xfrm rot="5400000">
                <a:off x="2325291" y="938450"/>
                <a:ext cx="2201772" cy="1368597"/>
              </a:xfrm>
              <a:prstGeom prst="rect">
                <a:avLst/>
              </a:prstGeom>
            </p:spPr>
          </p:pic>
          <p:sp>
            <p:nvSpPr>
              <p:cNvPr id="104" name="Rettangolo 103">
                <a:extLst>
                  <a:ext uri="{FF2B5EF4-FFF2-40B4-BE49-F238E27FC236}">
                    <a16:creationId xmlns:a16="http://schemas.microsoft.com/office/drawing/2014/main" id="{425F5E84-F05C-5F44-9AC3-12144A69970E}"/>
                  </a:ext>
                </a:extLst>
              </p:cNvPr>
              <p:cNvSpPr/>
              <p:nvPr/>
            </p:nvSpPr>
            <p:spPr>
              <a:xfrm>
                <a:off x="3040840" y="768082"/>
                <a:ext cx="761650" cy="36553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uppo 31">
              <a:extLst>
                <a:ext uri="{FF2B5EF4-FFF2-40B4-BE49-F238E27FC236}">
                  <a16:creationId xmlns:a16="http://schemas.microsoft.com/office/drawing/2014/main" id="{2C0029D0-2A6E-434C-AE97-96F7F048E042}"/>
                </a:ext>
              </a:extLst>
            </p:cNvPr>
            <p:cNvGrpSpPr/>
            <p:nvPr/>
          </p:nvGrpSpPr>
          <p:grpSpPr>
            <a:xfrm>
              <a:off x="4052071" y="3245448"/>
              <a:ext cx="1598471" cy="2267652"/>
              <a:chOff x="442329" y="7393131"/>
              <a:chExt cx="1598471" cy="2267652"/>
            </a:xfrm>
          </p:grpSpPr>
          <p:pic>
            <p:nvPicPr>
              <p:cNvPr id="124" name="Immagine 14" descr="on mbp.tiff">
                <a:extLst>
                  <a:ext uri="{FF2B5EF4-FFF2-40B4-BE49-F238E27FC236}">
                    <a16:creationId xmlns:a16="http://schemas.microsoft.com/office/drawing/2014/main" id="{90FFD660-8D70-9344-9754-8E5A97B9F2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15" t="26766" r="44613" b="-189"/>
              <a:stretch/>
            </p:blipFill>
            <p:spPr bwMode="auto">
              <a:xfrm>
                <a:off x="442329" y="7393131"/>
                <a:ext cx="1598471" cy="22676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Rettangolo 106">
                <a:extLst>
                  <a:ext uri="{FF2B5EF4-FFF2-40B4-BE49-F238E27FC236}">
                    <a16:creationId xmlns:a16="http://schemas.microsoft.com/office/drawing/2014/main" id="{F4A6E0D6-3976-9E43-8E1A-87E039FC9E2C}"/>
                  </a:ext>
                </a:extLst>
              </p:cNvPr>
              <p:cNvSpPr/>
              <p:nvPr/>
            </p:nvSpPr>
            <p:spPr>
              <a:xfrm>
                <a:off x="869857" y="9133273"/>
                <a:ext cx="955081" cy="40936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6" name="Rettangolo 185">
              <a:extLst>
                <a:ext uri="{FF2B5EF4-FFF2-40B4-BE49-F238E27FC236}">
                  <a16:creationId xmlns:a16="http://schemas.microsoft.com/office/drawing/2014/main" id="{2B00BDC8-1EBF-0E4B-894D-E8D67A60316F}"/>
                </a:ext>
              </a:extLst>
            </p:cNvPr>
            <p:cNvSpPr/>
            <p:nvPr/>
          </p:nvSpPr>
          <p:spPr>
            <a:xfrm flipH="1">
              <a:off x="351500" y="2766382"/>
              <a:ext cx="5547624" cy="298497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2434FCCD-CFD5-E541-87D5-E2497CCF645B}"/>
              </a:ext>
            </a:extLst>
          </p:cNvPr>
          <p:cNvSpPr/>
          <p:nvPr/>
        </p:nvSpPr>
        <p:spPr>
          <a:xfrm>
            <a:off x="524471" y="984913"/>
            <a:ext cx="60348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</a:rPr>
              <a:t>Article</a:t>
            </a:r>
          </a:p>
          <a:p>
            <a:r>
              <a:rPr lang="en-US" altLang="zh-CN" b="1" dirty="0">
                <a:latin typeface="Times New Roman" panose="02020603050405020304" pitchFamily="18" charset="0"/>
              </a:rPr>
              <a:t>An alternative splice variant of HIPK2 with intron retention contributes to cytokinesis and prevents tetraploidization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1200" dirty="0">
                <a:latin typeface="Times New Roman" panose="02020603050405020304" pitchFamily="18" charset="0"/>
              </a:rPr>
              <a:t>Veronica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Gatti</a:t>
            </a:r>
            <a:r>
              <a:rPr lang="en-US" altLang="zh-CN" sz="1200" dirty="0">
                <a:latin typeface="Times New Roman" panose="02020603050405020304" pitchFamily="18" charset="0"/>
              </a:rPr>
              <a:t>, Manuela Ferrara, Ilaria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Virdia</a:t>
            </a:r>
            <a:r>
              <a:rPr lang="en-US" altLang="zh-CN" sz="1200" dirty="0">
                <a:latin typeface="Times New Roman" panose="02020603050405020304" pitchFamily="18" charset="0"/>
              </a:rPr>
              <a:t>, Silvia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Matteoni</a:t>
            </a:r>
            <a:r>
              <a:rPr lang="en-US" altLang="zh-CN" sz="1200" dirty="0">
                <a:latin typeface="Times New Roman" panose="02020603050405020304" pitchFamily="18" charset="0"/>
              </a:rPr>
              <a:t>, Laura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Monteonofrio</a:t>
            </a:r>
            <a:r>
              <a:rPr lang="en-US" altLang="zh-CN" sz="1200" dirty="0">
                <a:latin typeface="Times New Roman" panose="02020603050405020304" pitchFamily="18" charset="0"/>
              </a:rPr>
              <a:t>, Simona Di Martino, Maria Grazia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Diodoro</a:t>
            </a:r>
            <a:r>
              <a:rPr lang="en-US" altLang="zh-CN" sz="1200">
                <a:latin typeface="Times New Roman" panose="02020603050405020304" pitchFamily="18" charset="0"/>
              </a:rPr>
              <a:t>, Giuliana </a:t>
            </a:r>
            <a:r>
              <a:rPr lang="en-US" altLang="zh-CN" sz="1200" dirty="0">
                <a:latin typeface="Times New Roman" panose="02020603050405020304" pitchFamily="18" charset="0"/>
              </a:rPr>
              <a:t>Di Rocco, </a:t>
            </a:r>
            <a:r>
              <a:rPr lang="en-US" altLang="zh-CN" sz="1200" dirty="0" err="1">
                <a:latin typeface="Times New Roman" panose="02020603050405020304" pitchFamily="18" charset="0"/>
              </a:rPr>
              <a:t>Cinzia</a:t>
            </a:r>
            <a:r>
              <a:rPr lang="en-US" altLang="zh-CN" sz="1200" dirty="0">
                <a:latin typeface="Times New Roman" panose="02020603050405020304" pitchFamily="18" charset="0"/>
              </a:rPr>
              <a:t> Rinaldo, Silvia </a:t>
            </a:r>
            <a:r>
              <a:rPr lang="en-US" altLang="zh-CN" sz="1200" dirty="0" err="1">
                <a:latin typeface="Times New Roman" panose="02020603050405020304" pitchFamily="18" charset="0"/>
              </a:rPr>
              <a:t>Soddu</a:t>
            </a:r>
            <a:endParaRPr lang="en-US" altLang="zh-CN" sz="1200" baseline="30000" dirty="0">
              <a:latin typeface="Times New Roman" panose="02020603050405020304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FFAD59B-353C-3B40-94F7-A5E52EBB8E7B}"/>
              </a:ext>
            </a:extLst>
          </p:cNvPr>
          <p:cNvSpPr txBox="1"/>
          <p:nvPr/>
        </p:nvSpPr>
        <p:spPr>
          <a:xfrm>
            <a:off x="524471" y="2964852"/>
            <a:ext cx="2140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WB materials</a:t>
            </a:r>
          </a:p>
        </p:txBody>
      </p:sp>
    </p:spTree>
    <p:extLst>
      <p:ext uri="{BB962C8B-B14F-4D97-AF65-F5344CB8AC3E}">
        <p14:creationId xmlns:p14="http://schemas.microsoft.com/office/powerpoint/2010/main" val="2199455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5C296030-15EB-2742-896F-A81E373B9327}"/>
              </a:ext>
            </a:extLst>
          </p:cNvPr>
          <p:cNvGrpSpPr/>
          <p:nvPr/>
        </p:nvGrpSpPr>
        <p:grpSpPr>
          <a:xfrm>
            <a:off x="1778899" y="5362763"/>
            <a:ext cx="3334097" cy="3199518"/>
            <a:chOff x="1644401" y="3003520"/>
            <a:chExt cx="3334097" cy="3199518"/>
          </a:xfrm>
        </p:grpSpPr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60DE3327-BB7E-4148-9504-5D8A51736099}"/>
                </a:ext>
              </a:extLst>
            </p:cNvPr>
            <p:cNvGrpSpPr/>
            <p:nvPr/>
          </p:nvGrpSpPr>
          <p:grpSpPr>
            <a:xfrm>
              <a:off x="3815803" y="3567474"/>
              <a:ext cx="1024128" cy="2260177"/>
              <a:chOff x="3815803" y="3567474"/>
              <a:chExt cx="1024128" cy="2260177"/>
            </a:xfrm>
          </p:grpSpPr>
          <p:pic>
            <p:nvPicPr>
              <p:cNvPr id="33" name="Immagine 32" descr="gapdh 1min  30 sec plus merge.Tif">
                <a:extLst>
                  <a:ext uri="{FF2B5EF4-FFF2-40B4-BE49-F238E27FC236}">
                    <a16:creationId xmlns:a16="http://schemas.microsoft.com/office/drawing/2014/main" id="{DE042EA1-578D-C549-8E22-20A0FFE86C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" contrast="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473" t="2298" r="18071" b="4235"/>
              <a:stretch/>
            </p:blipFill>
            <p:spPr>
              <a:xfrm>
                <a:off x="3815803" y="3567474"/>
                <a:ext cx="1024128" cy="2260177"/>
              </a:xfrm>
              <a:prstGeom prst="rect">
                <a:avLst/>
              </a:prstGeom>
            </p:spPr>
          </p:pic>
          <p:sp>
            <p:nvSpPr>
              <p:cNvPr id="34" name="Rettangolo 33">
                <a:extLst>
                  <a:ext uri="{FF2B5EF4-FFF2-40B4-BE49-F238E27FC236}">
                    <a16:creationId xmlns:a16="http://schemas.microsoft.com/office/drawing/2014/main" id="{DD7A018F-5F20-FA43-97EE-7D7F35EA28B0}"/>
                  </a:ext>
                </a:extLst>
              </p:cNvPr>
              <p:cNvSpPr/>
              <p:nvPr/>
            </p:nvSpPr>
            <p:spPr>
              <a:xfrm>
                <a:off x="3919927" y="4891621"/>
                <a:ext cx="732694" cy="409364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1" name="Immagine 30" descr="GFP FL I13  AGFP 10 SEC.Tif">
              <a:extLst>
                <a:ext uri="{FF2B5EF4-FFF2-40B4-BE49-F238E27FC236}">
                  <a16:creationId xmlns:a16="http://schemas.microsoft.com/office/drawing/2014/main" id="{C52F4F07-4A97-ED49-9C2D-C76FC12E2F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" t="-1927" r="38392" b="-2878"/>
            <a:stretch/>
          </p:blipFill>
          <p:spPr>
            <a:xfrm>
              <a:off x="1730132" y="3466452"/>
              <a:ext cx="1926336" cy="2531904"/>
            </a:xfrm>
            <a:prstGeom prst="rect">
              <a:avLst/>
            </a:prstGeom>
          </p:spPr>
        </p:pic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C670C284-A232-1442-9B55-3C516AAFC423}"/>
                </a:ext>
              </a:extLst>
            </p:cNvPr>
            <p:cNvSpPr/>
            <p:nvPr/>
          </p:nvSpPr>
          <p:spPr>
            <a:xfrm>
              <a:off x="2224350" y="3747429"/>
              <a:ext cx="860983" cy="409364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EAB221AA-61A5-074E-9EA7-8E9517320DA6}"/>
                </a:ext>
              </a:extLst>
            </p:cNvPr>
            <p:cNvSpPr/>
            <p:nvPr/>
          </p:nvSpPr>
          <p:spPr>
            <a:xfrm flipH="1">
              <a:off x="1644401" y="3003520"/>
              <a:ext cx="3334097" cy="319951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D1BD9570-150C-2344-9AF8-315D9E6CC1D7}"/>
                </a:ext>
              </a:extLst>
            </p:cNvPr>
            <p:cNvSpPr/>
            <p:nvPr/>
          </p:nvSpPr>
          <p:spPr>
            <a:xfrm>
              <a:off x="2466626" y="3158349"/>
              <a:ext cx="979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5a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B4438FEB-AB89-964D-B34B-6A8EFE79C7D1}"/>
              </a:ext>
            </a:extLst>
          </p:cNvPr>
          <p:cNvGrpSpPr/>
          <p:nvPr/>
        </p:nvGrpSpPr>
        <p:grpSpPr>
          <a:xfrm>
            <a:off x="268223" y="1064135"/>
            <a:ext cx="6048355" cy="2485181"/>
            <a:chOff x="268223" y="1064135"/>
            <a:chExt cx="6048355" cy="2485181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EE1C4338-3AAB-BF46-B90B-313ADFD0C671}"/>
                </a:ext>
              </a:extLst>
            </p:cNvPr>
            <p:cNvSpPr/>
            <p:nvPr/>
          </p:nvSpPr>
          <p:spPr>
            <a:xfrm flipH="1">
              <a:off x="268223" y="1064135"/>
              <a:ext cx="6048355" cy="248518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555EE9F-A7AD-7843-9B42-DF396C3C323A}"/>
                </a:ext>
              </a:extLst>
            </p:cNvPr>
            <p:cNvSpPr/>
            <p:nvPr/>
          </p:nvSpPr>
          <p:spPr>
            <a:xfrm>
              <a:off x="2515394" y="1218964"/>
              <a:ext cx="9797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4a</a:t>
              </a:r>
            </a:p>
          </p:txBody>
        </p:sp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5FB05E8D-C3E2-AA49-B109-229A12E929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18" b="46429"/>
            <a:stretch/>
          </p:blipFill>
          <p:spPr>
            <a:xfrm>
              <a:off x="339087" y="1614002"/>
              <a:ext cx="2879625" cy="1639646"/>
            </a:xfrm>
            <a:prstGeom prst="rect">
              <a:avLst/>
            </a:prstGeom>
          </p:spPr>
        </p:pic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8845E14B-C619-B146-B4A0-32FB23127BA7}"/>
                </a:ext>
              </a:extLst>
            </p:cNvPr>
            <p:cNvSpPr/>
            <p:nvPr/>
          </p:nvSpPr>
          <p:spPr>
            <a:xfrm>
              <a:off x="1231393" y="2027763"/>
              <a:ext cx="1041726" cy="409364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716B5013-019B-DC4C-A22F-8FDD2CEC7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33000"/>
                      </a14:imgEffect>
                      <a14:imgEffect>
                        <a14:brightnessContrast bright="15000" contras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26" b="45573"/>
            <a:stretch/>
          </p:blipFill>
          <p:spPr>
            <a:xfrm>
              <a:off x="3289575" y="1614002"/>
              <a:ext cx="2903985" cy="1665857"/>
            </a:xfrm>
            <a:prstGeom prst="rect">
              <a:avLst/>
            </a:prstGeom>
          </p:spPr>
        </p:pic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E74CA7A5-C2D8-3740-83A6-45A108CF57E6}"/>
                </a:ext>
              </a:extLst>
            </p:cNvPr>
            <p:cNvSpPr/>
            <p:nvPr/>
          </p:nvSpPr>
          <p:spPr>
            <a:xfrm>
              <a:off x="4111017" y="2278594"/>
              <a:ext cx="960293" cy="409364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908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Lina A filtro4 con Marker.Tif">
            <a:extLst>
              <a:ext uri="{FF2B5EF4-FFF2-40B4-BE49-F238E27FC236}">
                <a16:creationId xmlns:a16="http://schemas.microsoft.com/office/drawing/2014/main" id="{B278E753-9455-9444-9098-BDFE4BD69A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-10000"/>
          </a:blip>
          <a:srcRect l="5058" t="10899" r="9486" b="2799"/>
          <a:stretch/>
        </p:blipFill>
        <p:spPr>
          <a:xfrm>
            <a:off x="3162217" y="728822"/>
            <a:ext cx="2267712" cy="18531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magine 6" descr="px filtro4 com marker pe.Tif">
            <a:extLst>
              <a:ext uri="{FF2B5EF4-FFF2-40B4-BE49-F238E27FC236}">
                <a16:creationId xmlns:a16="http://schemas.microsoft.com/office/drawing/2014/main" id="{38820E6A-3A51-D544-AA0F-6D9D09ECC8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6578" t="17679" r="3629" b="5421"/>
          <a:stretch/>
        </p:blipFill>
        <p:spPr>
          <a:xfrm>
            <a:off x="909711" y="848646"/>
            <a:ext cx="2213129" cy="15699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EFCAC7B3-CB2B-514D-8266-A643A84029E7}"/>
              </a:ext>
            </a:extLst>
          </p:cNvPr>
          <p:cNvSpPr/>
          <p:nvPr/>
        </p:nvSpPr>
        <p:spPr>
          <a:xfrm>
            <a:off x="4843478" y="1559525"/>
            <a:ext cx="266343" cy="275611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</a:ln>
          <a:effectLst>
            <a:outerShdw dir="5400000" algn="ctr" rotWithShape="0">
              <a:srgbClr val="C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3DB11C6-4E02-7443-919C-47D2A4BF8626}"/>
              </a:ext>
            </a:extLst>
          </p:cNvPr>
          <p:cNvSpPr/>
          <p:nvPr/>
        </p:nvSpPr>
        <p:spPr>
          <a:xfrm>
            <a:off x="2699703" y="1495817"/>
            <a:ext cx="266343" cy="275611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</a:ln>
          <a:effectLst>
            <a:outerShdw dir="5400000" algn="ctr" rotWithShape="0">
              <a:srgbClr val="C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77D66388-32BC-1947-A068-D15E01227577}"/>
              </a:ext>
            </a:extLst>
          </p:cNvPr>
          <p:cNvGrpSpPr/>
          <p:nvPr/>
        </p:nvGrpSpPr>
        <p:grpSpPr>
          <a:xfrm>
            <a:off x="1107294" y="3550249"/>
            <a:ext cx="2054923" cy="1653033"/>
            <a:chOff x="1219200" y="3674871"/>
            <a:chExt cx="2054923" cy="1653033"/>
          </a:xfrm>
        </p:grpSpPr>
        <p:pic>
          <p:nvPicPr>
            <p:cNvPr id="14" name="Immagine 13" descr="WT hipk2 - 3 STD.Tif">
              <a:extLst>
                <a:ext uri="{FF2B5EF4-FFF2-40B4-BE49-F238E27FC236}">
                  <a16:creationId xmlns:a16="http://schemas.microsoft.com/office/drawing/2014/main" id="{B6AF2CBE-E71E-374E-B3A9-1E880F4E1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/>
            <a:srcRect l="12424" t="10601" r="5138" b="10793"/>
            <a:stretch/>
          </p:blipFill>
          <p:spPr>
            <a:xfrm>
              <a:off x="1219200" y="3674871"/>
              <a:ext cx="2054923" cy="1653033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3F998812-6EF5-4A4A-9C64-AD7A793D8113}"/>
                </a:ext>
              </a:extLst>
            </p:cNvPr>
            <p:cNvSpPr/>
            <p:nvPr/>
          </p:nvSpPr>
          <p:spPr>
            <a:xfrm>
              <a:off x="2797425" y="4355970"/>
              <a:ext cx="266343" cy="275611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prstDash val="dash"/>
            </a:ln>
            <a:effectLst>
              <a:outerShdw dir="5400000" algn="ctr" rotWithShape="0">
                <a:srgbClr val="C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Immagine 11" descr="WT hipk2 - LINO A - i 13 v2-3 - STD.Tif">
            <a:extLst>
              <a:ext uri="{FF2B5EF4-FFF2-40B4-BE49-F238E27FC236}">
                <a16:creationId xmlns:a16="http://schemas.microsoft.com/office/drawing/2014/main" id="{E2A012A2-35C1-4C4F-90A9-98B4306CD3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10658" t="10643" r="7885" b="6242"/>
          <a:stretch/>
        </p:blipFill>
        <p:spPr>
          <a:xfrm>
            <a:off x="1168774" y="5368488"/>
            <a:ext cx="2036064" cy="15605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0A3291A2-D01C-D842-B6D3-BB4F3B1C4823}"/>
              </a:ext>
            </a:extLst>
          </p:cNvPr>
          <p:cNvSpPr/>
          <p:nvPr/>
        </p:nvSpPr>
        <p:spPr>
          <a:xfrm>
            <a:off x="2709720" y="5946503"/>
            <a:ext cx="266343" cy="275611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</a:ln>
          <a:effectLst>
            <a:outerShdw dir="5400000" algn="ctr" rotWithShape="0">
              <a:srgbClr val="C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200CECC-747A-BB4E-B2AE-C5018110E984}"/>
              </a:ext>
            </a:extLst>
          </p:cNvPr>
          <p:cNvSpPr txBox="1"/>
          <p:nvPr/>
        </p:nvSpPr>
        <p:spPr>
          <a:xfrm>
            <a:off x="1784484" y="429045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7a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62CA459-25E1-634E-8C48-6A62E8E47852}"/>
              </a:ext>
            </a:extLst>
          </p:cNvPr>
          <p:cNvSpPr/>
          <p:nvPr/>
        </p:nvSpPr>
        <p:spPr>
          <a:xfrm>
            <a:off x="589603" y="204566"/>
            <a:ext cx="5230470" cy="255618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BA857E95-E79F-E84A-81D1-5B6D5D1A4976}"/>
              </a:ext>
            </a:extLst>
          </p:cNvPr>
          <p:cNvGrpSpPr/>
          <p:nvPr/>
        </p:nvGrpSpPr>
        <p:grpSpPr>
          <a:xfrm>
            <a:off x="908568" y="7392415"/>
            <a:ext cx="5230470" cy="2144145"/>
            <a:chOff x="493566" y="6365871"/>
            <a:chExt cx="5230470" cy="2144145"/>
          </a:xfrm>
        </p:grpSpPr>
        <p:grpSp>
          <p:nvGrpSpPr>
            <p:cNvPr id="17" name="Gruppo 16">
              <a:extLst>
                <a:ext uri="{FF2B5EF4-FFF2-40B4-BE49-F238E27FC236}">
                  <a16:creationId xmlns:a16="http://schemas.microsoft.com/office/drawing/2014/main" id="{E9CDF919-4A32-AE47-897F-FA5060FE5394}"/>
                </a:ext>
              </a:extLst>
            </p:cNvPr>
            <p:cNvGrpSpPr/>
            <p:nvPr/>
          </p:nvGrpSpPr>
          <p:grpSpPr>
            <a:xfrm>
              <a:off x="779347" y="6830497"/>
              <a:ext cx="4149884" cy="1463039"/>
              <a:chOff x="779347" y="6830497"/>
              <a:chExt cx="4149884" cy="1463039"/>
            </a:xfrm>
          </p:grpSpPr>
          <p:grpSp>
            <p:nvGrpSpPr>
              <p:cNvPr id="20" name="Gruppo 19">
                <a:extLst>
                  <a:ext uri="{FF2B5EF4-FFF2-40B4-BE49-F238E27FC236}">
                    <a16:creationId xmlns:a16="http://schemas.microsoft.com/office/drawing/2014/main" id="{F7D141DA-28C8-2B43-9E8B-6E7090B84BEA}"/>
                  </a:ext>
                </a:extLst>
              </p:cNvPr>
              <p:cNvGrpSpPr/>
              <p:nvPr/>
            </p:nvGrpSpPr>
            <p:grpSpPr>
              <a:xfrm>
                <a:off x="779347" y="6842689"/>
                <a:ext cx="2010489" cy="1450847"/>
                <a:chOff x="646176" y="6790944"/>
                <a:chExt cx="2010489" cy="1450847"/>
              </a:xfrm>
            </p:grpSpPr>
            <p:pic>
              <p:nvPicPr>
                <p:cNvPr id="24" name="Immagine 23" descr="HIPK2 CTR linoa2 con STD.Tif">
                  <a:extLst>
                    <a:ext uri="{FF2B5EF4-FFF2-40B4-BE49-F238E27FC236}">
                      <a16:creationId xmlns:a16="http://schemas.microsoft.com/office/drawing/2014/main" id="{D90C786D-3D89-A348-ADF2-5B003070B0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lum bright="10000"/>
                </a:blip>
                <a:srcRect l="8371" t="6558" r="5066" b="12913"/>
                <a:stretch/>
              </p:blipFill>
              <p:spPr>
                <a:xfrm>
                  <a:off x="646176" y="6790944"/>
                  <a:ext cx="2010489" cy="1450847"/>
                </a:xfrm>
                <a:prstGeom prst="rect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</p:pic>
            <p:sp>
              <p:nvSpPr>
                <p:cNvPr id="25" name="Rettangolo 24">
                  <a:extLst>
                    <a:ext uri="{FF2B5EF4-FFF2-40B4-BE49-F238E27FC236}">
                      <a16:creationId xmlns:a16="http://schemas.microsoft.com/office/drawing/2014/main" id="{98A22C2F-8B00-134F-BD8C-6AE3D0375741}"/>
                    </a:ext>
                  </a:extLst>
                </p:cNvPr>
                <p:cNvSpPr/>
                <p:nvPr/>
              </p:nvSpPr>
              <p:spPr>
                <a:xfrm>
                  <a:off x="2165708" y="7260106"/>
                  <a:ext cx="267854" cy="277173"/>
                </a:xfrm>
                <a:prstGeom prst="rect">
                  <a:avLst/>
                </a:prstGeom>
                <a:noFill/>
                <a:ln w="12700">
                  <a:solidFill>
                    <a:srgbClr val="C00000"/>
                  </a:solidFill>
                  <a:prstDash val="dash"/>
                </a:ln>
                <a:effectLst>
                  <a:outerShdw dir="5400000" algn="ctr" rotWithShape="0">
                    <a:srgbClr val="C00000"/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1" name="Gruppo 20">
                <a:extLst>
                  <a:ext uri="{FF2B5EF4-FFF2-40B4-BE49-F238E27FC236}">
                    <a16:creationId xmlns:a16="http://schemas.microsoft.com/office/drawing/2014/main" id="{9BC0022B-808B-C045-8CC5-37A75FF23111}"/>
                  </a:ext>
                </a:extLst>
              </p:cNvPr>
              <p:cNvGrpSpPr/>
              <p:nvPr/>
            </p:nvGrpSpPr>
            <p:grpSpPr>
              <a:xfrm>
                <a:off x="2923008" y="6830497"/>
                <a:ext cx="2006223" cy="1463039"/>
                <a:chOff x="2797425" y="6961632"/>
                <a:chExt cx="2006223" cy="1463039"/>
              </a:xfrm>
            </p:grpSpPr>
            <p:pic>
              <p:nvPicPr>
                <p:cNvPr id="22" name="Immagine 21" descr="HIPK2 Telof linoa__2 con STD.Tif">
                  <a:extLst>
                    <a:ext uri="{FF2B5EF4-FFF2-40B4-BE49-F238E27FC236}">
                      <a16:creationId xmlns:a16="http://schemas.microsoft.com/office/drawing/2014/main" id="{75B273C4-CBDD-2C42-B7F7-D4FE5D9940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/>
                <a:srcRect l="4160" t="6408" r="8549" b="12389"/>
                <a:stretch/>
              </p:blipFill>
              <p:spPr>
                <a:xfrm>
                  <a:off x="2797425" y="6961632"/>
                  <a:ext cx="2006223" cy="1463039"/>
                </a:xfrm>
                <a:prstGeom prst="rect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</p:pic>
            <p:sp>
              <p:nvSpPr>
                <p:cNvPr id="23" name="Rettangolo 22">
                  <a:extLst>
                    <a:ext uri="{FF2B5EF4-FFF2-40B4-BE49-F238E27FC236}">
                      <a16:creationId xmlns:a16="http://schemas.microsoft.com/office/drawing/2014/main" id="{15D5FAE2-A569-8C44-B03F-CBEE0043A81C}"/>
                    </a:ext>
                  </a:extLst>
                </p:cNvPr>
                <p:cNvSpPr/>
                <p:nvPr/>
              </p:nvSpPr>
              <p:spPr>
                <a:xfrm>
                  <a:off x="4273508" y="7392436"/>
                  <a:ext cx="267854" cy="277173"/>
                </a:xfrm>
                <a:prstGeom prst="rect">
                  <a:avLst/>
                </a:prstGeom>
                <a:noFill/>
                <a:ln w="12700">
                  <a:solidFill>
                    <a:srgbClr val="C00000"/>
                  </a:solidFill>
                  <a:prstDash val="dash"/>
                </a:ln>
                <a:effectLst>
                  <a:outerShdw dir="5400000" algn="ctr" rotWithShape="0">
                    <a:srgbClr val="C00000"/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646693E2-614A-AF4C-9F89-66BE9F16BCBE}"/>
                </a:ext>
              </a:extLst>
            </p:cNvPr>
            <p:cNvSpPr txBox="1"/>
            <p:nvPr/>
          </p:nvSpPr>
          <p:spPr>
            <a:xfrm>
              <a:off x="2428321" y="6384000"/>
              <a:ext cx="9797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>
                  <a:latin typeface="Arial" panose="020B0604020202020204" pitchFamily="34" charset="0"/>
                  <a:cs typeface="Arial" panose="020B0604020202020204" pitchFamily="34" charset="0"/>
                </a:rPr>
                <a:t>Figure 7c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C8124F8-907A-4F4F-91CC-3619FEAB8C01}"/>
                </a:ext>
              </a:extLst>
            </p:cNvPr>
            <p:cNvSpPr/>
            <p:nvPr/>
          </p:nvSpPr>
          <p:spPr>
            <a:xfrm>
              <a:off x="493566" y="6365871"/>
              <a:ext cx="5230470" cy="21441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ttangolo 25">
            <a:extLst>
              <a:ext uri="{FF2B5EF4-FFF2-40B4-BE49-F238E27FC236}">
                <a16:creationId xmlns:a16="http://schemas.microsoft.com/office/drawing/2014/main" id="{C88D55CC-0147-ED44-8DEC-36CF857AA72A}"/>
              </a:ext>
            </a:extLst>
          </p:cNvPr>
          <p:cNvSpPr/>
          <p:nvPr/>
        </p:nvSpPr>
        <p:spPr>
          <a:xfrm>
            <a:off x="589603" y="3106261"/>
            <a:ext cx="5230470" cy="414743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2A7E18F-2F62-8F4C-8054-BB235ACF3CED}"/>
              </a:ext>
            </a:extLst>
          </p:cNvPr>
          <p:cNvSpPr txBox="1"/>
          <p:nvPr/>
        </p:nvSpPr>
        <p:spPr>
          <a:xfrm>
            <a:off x="2760894" y="3167016"/>
            <a:ext cx="9893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7b</a:t>
            </a:r>
          </a:p>
        </p:txBody>
      </p:sp>
      <p:pic>
        <p:nvPicPr>
          <p:cNvPr id="28" name="Immagine 27" descr="PX HIPK2 WT_iH1_filtro2 _bassa exp.Tif">
            <a:extLst>
              <a:ext uri="{FF2B5EF4-FFF2-40B4-BE49-F238E27FC236}">
                <a16:creationId xmlns:a16="http://schemas.microsoft.com/office/drawing/2014/main" id="{DF436373-8342-B846-8347-1A355111C071}"/>
              </a:ext>
            </a:extLst>
          </p:cNvPr>
          <p:cNvPicPr>
            <a:picLocks/>
          </p:cNvPicPr>
          <p:nvPr/>
        </p:nvPicPr>
        <p:blipFill rotWithShape="1">
          <a:blip r:embed="rId9" cstate="print">
            <a:lum bright="-20000"/>
          </a:blip>
          <a:srcRect l="11998" t="9125" r="2488" b="3987"/>
          <a:stretch/>
        </p:blipFill>
        <p:spPr>
          <a:xfrm>
            <a:off x="3338807" y="3535548"/>
            <a:ext cx="2184169" cy="16677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9" name="Rettangolo 28">
            <a:extLst>
              <a:ext uri="{FF2B5EF4-FFF2-40B4-BE49-F238E27FC236}">
                <a16:creationId xmlns:a16="http://schemas.microsoft.com/office/drawing/2014/main" id="{2D24E6B8-7527-3D46-B3C1-636D8CEEAA02}"/>
              </a:ext>
            </a:extLst>
          </p:cNvPr>
          <p:cNvSpPr/>
          <p:nvPr/>
        </p:nvSpPr>
        <p:spPr>
          <a:xfrm>
            <a:off x="5057563" y="4332577"/>
            <a:ext cx="266343" cy="275611"/>
          </a:xfrm>
          <a:prstGeom prst="rect">
            <a:avLst/>
          </a:prstGeom>
          <a:noFill/>
          <a:ln w="12700">
            <a:solidFill>
              <a:srgbClr val="C00000"/>
            </a:solidFill>
            <a:prstDash val="dash"/>
          </a:ln>
          <a:effectLst>
            <a:outerShdw dir="5400000" algn="ctr" rotWithShape="0">
              <a:srgbClr val="C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249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o 26">
            <a:extLst>
              <a:ext uri="{FF2B5EF4-FFF2-40B4-BE49-F238E27FC236}">
                <a16:creationId xmlns:a16="http://schemas.microsoft.com/office/drawing/2014/main" id="{E64C7A17-9BD1-574C-8FBE-72A6755CCB5E}"/>
              </a:ext>
            </a:extLst>
          </p:cNvPr>
          <p:cNvGrpSpPr/>
          <p:nvPr/>
        </p:nvGrpSpPr>
        <p:grpSpPr>
          <a:xfrm>
            <a:off x="2026936" y="1947842"/>
            <a:ext cx="1909325" cy="1954031"/>
            <a:chOff x="557300" y="1224932"/>
            <a:chExt cx="1909325" cy="1954031"/>
          </a:xfrm>
        </p:grpSpPr>
        <p:pic>
          <p:nvPicPr>
            <p:cNvPr id="3" name="Picture 8">
              <a:extLst>
                <a:ext uri="{FF2B5EF4-FFF2-40B4-BE49-F238E27FC236}">
                  <a16:creationId xmlns:a16="http://schemas.microsoft.com/office/drawing/2014/main" id="{210B6697-55B0-F94E-9C90-D3C696BA3D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84000"/>
                      </a14:imgEffect>
                      <a14:imgEffect>
                        <a14:brightnessContrast bright="-33000" contrast="5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61" t="53988" r="65450" b="31200"/>
            <a:stretch/>
          </p:blipFill>
          <p:spPr>
            <a:xfrm>
              <a:off x="914400" y="1750846"/>
              <a:ext cx="1092265" cy="509801"/>
            </a:xfrm>
            <a:prstGeom prst="rect">
              <a:avLst/>
            </a:prstGeom>
          </p:spPr>
        </p:pic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835CEA3C-A763-714F-8312-91B192D0C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51" t="59095" r="37484" b="26260"/>
            <a:stretch/>
          </p:blipFill>
          <p:spPr>
            <a:xfrm>
              <a:off x="914400" y="2410889"/>
              <a:ext cx="1121717" cy="482811"/>
            </a:xfrm>
            <a:prstGeom prst="rect">
              <a:avLst/>
            </a:prstGeom>
          </p:spPr>
        </p:pic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D075D139-60C2-9A41-ADE7-ED510BF589F3}"/>
                </a:ext>
              </a:extLst>
            </p:cNvPr>
            <p:cNvSpPr/>
            <p:nvPr/>
          </p:nvSpPr>
          <p:spPr>
            <a:xfrm>
              <a:off x="1150570" y="1818741"/>
              <a:ext cx="791883" cy="306885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9758F664-F9CB-444B-91DF-4088034244E7}"/>
                </a:ext>
              </a:extLst>
            </p:cNvPr>
            <p:cNvSpPr/>
            <p:nvPr/>
          </p:nvSpPr>
          <p:spPr>
            <a:xfrm flipH="1">
              <a:off x="557300" y="1224932"/>
              <a:ext cx="1909325" cy="195403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9DA7DF3-6EC5-C44C-BC20-D0F57024D02A}"/>
                </a:ext>
              </a:extLst>
            </p:cNvPr>
            <p:cNvSpPr/>
            <p:nvPr/>
          </p:nvSpPr>
          <p:spPr>
            <a:xfrm>
              <a:off x="910541" y="1367948"/>
              <a:ext cx="10999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sz="1400" b="1" dirty="0">
                  <a:latin typeface="Arial" charset="0"/>
                  <a:ea typeface="Arial" charset="0"/>
                  <a:cs typeface="Arial" charset="0"/>
                </a:rPr>
                <a:t>Figure S3a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35D81F54-7A7C-B54D-AF73-AA68B1A52132}"/>
                </a:ext>
              </a:extLst>
            </p:cNvPr>
            <p:cNvSpPr/>
            <p:nvPr/>
          </p:nvSpPr>
          <p:spPr>
            <a:xfrm>
              <a:off x="1150569" y="2487118"/>
              <a:ext cx="791883" cy="306885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ttangolo 13">
            <a:extLst>
              <a:ext uri="{FF2B5EF4-FFF2-40B4-BE49-F238E27FC236}">
                <a16:creationId xmlns:a16="http://schemas.microsoft.com/office/drawing/2014/main" id="{9DF22BFB-8B09-9E49-883F-A0C58416C53C}"/>
              </a:ext>
            </a:extLst>
          </p:cNvPr>
          <p:cNvSpPr/>
          <p:nvPr/>
        </p:nvSpPr>
        <p:spPr>
          <a:xfrm>
            <a:off x="1808013" y="658084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err="1">
                <a:latin typeface="Arial" charset="0"/>
                <a:ea typeface="Arial" charset="0"/>
                <a:cs typeface="Arial" charset="0"/>
              </a:rPr>
              <a:t>WBs</a:t>
            </a:r>
            <a:r>
              <a:rPr lang="it-IT" b="1" dirty="0">
                <a:latin typeface="Arial" charset="0"/>
                <a:ea typeface="Arial" charset="0"/>
                <a:cs typeface="Arial" charset="0"/>
              </a:rPr>
              <a:t> in </a:t>
            </a:r>
            <a:r>
              <a:rPr lang="it-IT" b="1" dirty="0" err="1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it-IT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b="1" dirty="0" err="1">
                <a:latin typeface="Arial" charset="0"/>
                <a:ea typeface="Arial" charset="0"/>
                <a:cs typeface="Arial" charset="0"/>
              </a:rPr>
              <a:t>Figures</a:t>
            </a:r>
            <a:endParaRPr lang="en-US" dirty="0"/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1068F861-399E-7749-8ED3-1823EAE1A3C0}"/>
              </a:ext>
            </a:extLst>
          </p:cNvPr>
          <p:cNvGrpSpPr/>
          <p:nvPr/>
        </p:nvGrpSpPr>
        <p:grpSpPr>
          <a:xfrm>
            <a:off x="778179" y="5094798"/>
            <a:ext cx="2832868" cy="2716507"/>
            <a:chOff x="376907" y="3601524"/>
            <a:chExt cx="2832868" cy="2716507"/>
          </a:xfrm>
        </p:grpSpPr>
        <p:grpSp>
          <p:nvGrpSpPr>
            <p:cNvPr id="20" name="Gruppo 19">
              <a:extLst>
                <a:ext uri="{FF2B5EF4-FFF2-40B4-BE49-F238E27FC236}">
                  <a16:creationId xmlns:a16="http://schemas.microsoft.com/office/drawing/2014/main" id="{0EA7A5C7-130D-F849-86CE-7F56A5D3F050}"/>
                </a:ext>
              </a:extLst>
            </p:cNvPr>
            <p:cNvGrpSpPr/>
            <p:nvPr/>
          </p:nvGrpSpPr>
          <p:grpSpPr>
            <a:xfrm>
              <a:off x="495015" y="4033344"/>
              <a:ext cx="2538302" cy="2284687"/>
              <a:chOff x="495015" y="4033344"/>
              <a:chExt cx="2538302" cy="2284687"/>
            </a:xfrm>
          </p:grpSpPr>
          <p:pic>
            <p:nvPicPr>
              <p:cNvPr id="16" name="Picture 51">
                <a:extLst>
                  <a:ext uri="{FF2B5EF4-FFF2-40B4-BE49-F238E27FC236}">
                    <a16:creationId xmlns:a16="http://schemas.microsoft.com/office/drawing/2014/main" id="{317C5C48-28F8-E340-91C4-E8D313EAA7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71566" t="-11622" r="-4315" b="-27908"/>
              <a:stretch/>
            </p:blipFill>
            <p:spPr>
              <a:xfrm>
                <a:off x="495015" y="4033344"/>
                <a:ext cx="1311107" cy="2284687"/>
              </a:xfrm>
              <a:prstGeom prst="rect">
                <a:avLst/>
              </a:prstGeom>
            </p:spPr>
          </p:pic>
          <p:pic>
            <p:nvPicPr>
              <p:cNvPr id="17" name="Picture 4">
                <a:extLst>
                  <a:ext uri="{FF2B5EF4-FFF2-40B4-BE49-F238E27FC236}">
                    <a16:creationId xmlns:a16="http://schemas.microsoft.com/office/drawing/2014/main" id="{64D5E224-DA48-C949-9DDC-0B4453656D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407" t="12546" r="2942" b="53442"/>
              <a:stretch/>
            </p:blipFill>
            <p:spPr>
              <a:xfrm>
                <a:off x="1806122" y="4079657"/>
                <a:ext cx="1227195" cy="1939269"/>
              </a:xfrm>
              <a:prstGeom prst="rect">
                <a:avLst/>
              </a:prstGeom>
            </p:spPr>
          </p:pic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387AE41-DB86-6243-AA06-6F13C54EBE16}"/>
                  </a:ext>
                </a:extLst>
              </p:cNvPr>
              <p:cNvSpPr/>
              <p:nvPr/>
            </p:nvSpPr>
            <p:spPr>
              <a:xfrm>
                <a:off x="764681" y="4364920"/>
                <a:ext cx="860983" cy="329743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D3AE49D1-29C1-0443-A972-5E9C99B2BBAF}"/>
                  </a:ext>
                </a:extLst>
              </p:cNvPr>
              <p:cNvSpPr/>
              <p:nvPr/>
            </p:nvSpPr>
            <p:spPr>
              <a:xfrm>
                <a:off x="1975417" y="4364920"/>
                <a:ext cx="860983" cy="329743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6A69A899-EC0E-664A-85C6-6412E461FB0B}"/>
                </a:ext>
              </a:extLst>
            </p:cNvPr>
            <p:cNvSpPr/>
            <p:nvPr/>
          </p:nvSpPr>
          <p:spPr>
            <a:xfrm>
              <a:off x="1035020" y="3650092"/>
              <a:ext cx="1377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b="1" dirty="0">
                  <a:latin typeface="Arial" charset="0"/>
                  <a:ea typeface="Arial" charset="0"/>
                  <a:cs typeface="Arial" charset="0"/>
                </a:rPr>
                <a:t>Figure S6b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CDC4C1B7-27C6-5F4B-8988-C85CD8C008B7}"/>
                </a:ext>
              </a:extLst>
            </p:cNvPr>
            <p:cNvSpPr/>
            <p:nvPr/>
          </p:nvSpPr>
          <p:spPr>
            <a:xfrm flipH="1">
              <a:off x="376907" y="3601524"/>
              <a:ext cx="2832868" cy="257625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73CF5636-EFAA-EE41-98CC-15D1213B1F88}"/>
              </a:ext>
            </a:extLst>
          </p:cNvPr>
          <p:cNvGrpSpPr/>
          <p:nvPr/>
        </p:nvGrpSpPr>
        <p:grpSpPr>
          <a:xfrm>
            <a:off x="4309917" y="4867823"/>
            <a:ext cx="1810828" cy="3030201"/>
            <a:chOff x="4701484" y="3426355"/>
            <a:chExt cx="1810828" cy="3030201"/>
          </a:xfrm>
        </p:grpSpPr>
        <p:pic>
          <p:nvPicPr>
            <p:cNvPr id="15" name="Picture 46" descr="A picture containing wall, indoor&#10;&#10;Description generated with very high confidence">
              <a:extLst>
                <a:ext uri="{FF2B5EF4-FFF2-40B4-BE49-F238E27FC236}">
                  <a16:creationId xmlns:a16="http://schemas.microsoft.com/office/drawing/2014/main" id="{43BDDBB6-0853-0549-999B-1EA77D80FD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84" t="24484" r="54723" b="26465"/>
            <a:stretch/>
          </p:blipFill>
          <p:spPr>
            <a:xfrm>
              <a:off x="5520878" y="4180134"/>
              <a:ext cx="866108" cy="2137897"/>
            </a:xfrm>
            <a:prstGeom prst="rect">
              <a:avLst/>
            </a:prstGeom>
          </p:spPr>
        </p:pic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29FDC3BB-1C32-1C4E-9300-2FDD825CAE36}"/>
                </a:ext>
              </a:extLst>
            </p:cNvPr>
            <p:cNvSpPr/>
            <p:nvPr/>
          </p:nvSpPr>
          <p:spPr>
            <a:xfrm>
              <a:off x="4858221" y="3639935"/>
              <a:ext cx="1377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t-IT" b="1" dirty="0">
                  <a:latin typeface="Arial" charset="0"/>
                  <a:ea typeface="Arial" charset="0"/>
                  <a:cs typeface="Arial" charset="0"/>
                </a:rPr>
                <a:t>Figure S3d</a:t>
              </a:r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A81E663B-2A24-1C4C-9559-D719AD69D6A3}"/>
                </a:ext>
              </a:extLst>
            </p:cNvPr>
            <p:cNvSpPr/>
            <p:nvPr/>
          </p:nvSpPr>
          <p:spPr>
            <a:xfrm>
              <a:off x="5631366" y="4282068"/>
              <a:ext cx="598095" cy="1237786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5BBA276D-320D-4F44-B683-0D0D6A9D8F2D}"/>
                </a:ext>
              </a:extLst>
            </p:cNvPr>
            <p:cNvSpPr/>
            <p:nvPr/>
          </p:nvSpPr>
          <p:spPr>
            <a:xfrm flipH="1">
              <a:off x="4701484" y="3426355"/>
              <a:ext cx="1810828" cy="303020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9A7FE1CB-5117-CD4A-94EC-95FEC68571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-25787" t="-13454" r="-17048" b="-19936"/>
            <a:stretch/>
          </p:blipFill>
          <p:spPr>
            <a:xfrm>
              <a:off x="4701484" y="4041725"/>
              <a:ext cx="874638" cy="1802253"/>
            </a:xfrm>
            <a:prstGeom prst="rect">
              <a:avLst/>
            </a:prstGeom>
          </p:spPr>
        </p:pic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D25716C1-9BF5-C24F-910D-9A9AB8256F87}"/>
                </a:ext>
              </a:extLst>
            </p:cNvPr>
            <p:cNvSpPr/>
            <p:nvPr/>
          </p:nvSpPr>
          <p:spPr>
            <a:xfrm>
              <a:off x="4880523" y="4311807"/>
              <a:ext cx="598095" cy="1237786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4023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4058</TotalTime>
  <Words>82</Words>
  <Application>Microsoft Macintosh PowerPoint</Application>
  <PresentationFormat>A4 (21x29,7 cm)</PresentationFormat>
  <Paragraphs>21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3" baseType="lpstr">
      <vt:lpstr>等线</vt:lpstr>
      <vt:lpstr>ＭＳ 明朝</vt:lpstr>
      <vt:lpstr>Arial</vt:lpstr>
      <vt:lpstr>Calibri</vt:lpstr>
      <vt:lpstr>Calibri Light</vt:lpstr>
      <vt:lpstr>Symbol</vt:lpstr>
      <vt:lpstr>Times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veronica</dc:creator>
  <cp:lastModifiedBy>Microsoft Office User</cp:lastModifiedBy>
  <cp:revision>261</cp:revision>
  <cp:lastPrinted>2019-12-18T15:12:49Z</cp:lastPrinted>
  <dcterms:created xsi:type="dcterms:W3CDTF">2016-09-28T11:03:50Z</dcterms:created>
  <dcterms:modified xsi:type="dcterms:W3CDTF">2020-01-31T16:41:58Z</dcterms:modified>
</cp:coreProperties>
</file>