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69" r:id="rId2"/>
    <p:sldId id="276" r:id="rId3"/>
    <p:sldId id="279" r:id="rId4"/>
    <p:sldId id="277" r:id="rId5"/>
    <p:sldId id="270" r:id="rId6"/>
    <p:sldId id="263" r:id="rId7"/>
    <p:sldId id="272" r:id="rId8"/>
    <p:sldId id="274" r:id="rId9"/>
    <p:sldId id="275" r:id="rId10"/>
    <p:sldId id="271" r:id="rId11"/>
    <p:sldId id="273" r:id="rId12"/>
  </p:sldIdLst>
  <p:sldSz cx="6218238" cy="82296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411B7C-FAA4-D8B7-D102-338FAE4BC504}" name="Vikalp Vishwakarma" initials="VV" userId="S::vvishwakarma@kumc.edu::ec63d783-bf06-444b-88e6-bf817689544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umya Turaga" initials="ST" lastIdx="1" clrIdx="0">
    <p:extLst>
      <p:ext uri="{19B8F6BF-5375-455C-9EA6-DF929625EA0E}">
        <p15:presenceInfo xmlns:p15="http://schemas.microsoft.com/office/powerpoint/2012/main" userId="S::sturaga@kumc.edu::2c9aff7e-4ecd-4b0e-bb52-58be8181b3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24" autoAdjust="0"/>
    <p:restoredTop sz="96190" autoAdjust="0"/>
  </p:normalViewPr>
  <p:slideViewPr>
    <p:cSldViewPr snapToGrid="0">
      <p:cViewPr varScale="1">
        <p:scale>
          <a:sx n="88" d="100"/>
          <a:sy n="88" d="100"/>
        </p:scale>
        <p:origin x="27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58B80E1-3CAD-4C21-BF2B-B8EF410CAF66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9338" y="1162050"/>
            <a:ext cx="23717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A5B7305-58D6-41B4-BCF6-9D137521B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4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B7305-58D6-41B4-BCF6-9D137521BF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31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368" y="1346836"/>
            <a:ext cx="5285502" cy="2865120"/>
          </a:xfrm>
        </p:spPr>
        <p:txBody>
          <a:bodyPr anchor="b"/>
          <a:lstStyle>
            <a:lvl1pPr algn="ctr">
              <a:defRPr sz="40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7280" y="4322446"/>
            <a:ext cx="4663679" cy="1986914"/>
          </a:xfrm>
        </p:spPr>
        <p:txBody>
          <a:bodyPr/>
          <a:lstStyle>
            <a:lvl1pPr marL="0" indent="0" algn="ctr">
              <a:buNone/>
              <a:defRPr sz="1632"/>
            </a:lvl1pPr>
            <a:lvl2pPr marL="310896" indent="0" algn="ctr">
              <a:buNone/>
              <a:defRPr sz="1360"/>
            </a:lvl2pPr>
            <a:lvl3pPr marL="621792" indent="0" algn="ctr">
              <a:buNone/>
              <a:defRPr sz="1224"/>
            </a:lvl3pPr>
            <a:lvl4pPr marL="932688" indent="0" algn="ctr">
              <a:buNone/>
              <a:defRPr sz="1088"/>
            </a:lvl4pPr>
            <a:lvl5pPr marL="1243584" indent="0" algn="ctr">
              <a:buNone/>
              <a:defRPr sz="1088"/>
            </a:lvl5pPr>
            <a:lvl6pPr marL="1554480" indent="0" algn="ctr">
              <a:buNone/>
              <a:defRPr sz="1088"/>
            </a:lvl6pPr>
            <a:lvl7pPr marL="1865376" indent="0" algn="ctr">
              <a:buNone/>
              <a:defRPr sz="1088"/>
            </a:lvl7pPr>
            <a:lvl8pPr marL="2176272" indent="0" algn="ctr">
              <a:buNone/>
              <a:defRPr sz="1088"/>
            </a:lvl8pPr>
            <a:lvl9pPr marL="2487168" indent="0" algn="ctr">
              <a:buNone/>
              <a:defRPr sz="108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2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84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49927" y="438150"/>
            <a:ext cx="1340808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504" y="438150"/>
            <a:ext cx="3944695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4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9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266" y="2051688"/>
            <a:ext cx="5363230" cy="3423284"/>
          </a:xfrm>
        </p:spPr>
        <p:txBody>
          <a:bodyPr anchor="b"/>
          <a:lstStyle>
            <a:lvl1pPr>
              <a:defRPr sz="40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266" y="5507358"/>
            <a:ext cx="5363230" cy="1800224"/>
          </a:xfrm>
        </p:spPr>
        <p:txBody>
          <a:bodyPr/>
          <a:lstStyle>
            <a:lvl1pPr marL="0" indent="0">
              <a:buNone/>
              <a:defRPr sz="1632">
                <a:solidFill>
                  <a:schemeClr val="tx1"/>
                </a:solidFill>
              </a:defRPr>
            </a:lvl1pPr>
            <a:lvl2pPr marL="31089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2pPr>
            <a:lvl3pPr marL="621792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3pPr>
            <a:lvl4pPr marL="932688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4pPr>
            <a:lvl5pPr marL="1243584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5pPr>
            <a:lvl6pPr marL="1554480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6pPr>
            <a:lvl7pPr marL="1865376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7pPr>
            <a:lvl8pPr marL="2176272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8pPr>
            <a:lvl9pPr marL="2487168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4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504" y="2190750"/>
            <a:ext cx="2642751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7983" y="2190750"/>
            <a:ext cx="2642751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9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14" y="438152"/>
            <a:ext cx="536323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314" y="2017396"/>
            <a:ext cx="2630606" cy="988694"/>
          </a:xfrm>
        </p:spPr>
        <p:txBody>
          <a:bodyPr anchor="b"/>
          <a:lstStyle>
            <a:lvl1pPr marL="0" indent="0">
              <a:buNone/>
              <a:defRPr sz="1632" b="1"/>
            </a:lvl1pPr>
            <a:lvl2pPr marL="310896" indent="0">
              <a:buNone/>
              <a:defRPr sz="1360" b="1"/>
            </a:lvl2pPr>
            <a:lvl3pPr marL="621792" indent="0">
              <a:buNone/>
              <a:defRPr sz="1224" b="1"/>
            </a:lvl3pPr>
            <a:lvl4pPr marL="932688" indent="0">
              <a:buNone/>
              <a:defRPr sz="1088" b="1"/>
            </a:lvl4pPr>
            <a:lvl5pPr marL="1243584" indent="0">
              <a:buNone/>
              <a:defRPr sz="1088" b="1"/>
            </a:lvl5pPr>
            <a:lvl6pPr marL="1554480" indent="0">
              <a:buNone/>
              <a:defRPr sz="1088" b="1"/>
            </a:lvl6pPr>
            <a:lvl7pPr marL="1865376" indent="0">
              <a:buNone/>
              <a:defRPr sz="1088" b="1"/>
            </a:lvl7pPr>
            <a:lvl8pPr marL="2176272" indent="0">
              <a:buNone/>
              <a:defRPr sz="1088" b="1"/>
            </a:lvl8pPr>
            <a:lvl9pPr marL="2487168" indent="0">
              <a:buNone/>
              <a:defRPr sz="10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314" y="3006090"/>
            <a:ext cx="263060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47983" y="2017396"/>
            <a:ext cx="2643561" cy="988694"/>
          </a:xfrm>
        </p:spPr>
        <p:txBody>
          <a:bodyPr anchor="b"/>
          <a:lstStyle>
            <a:lvl1pPr marL="0" indent="0">
              <a:buNone/>
              <a:defRPr sz="1632" b="1"/>
            </a:lvl1pPr>
            <a:lvl2pPr marL="310896" indent="0">
              <a:buNone/>
              <a:defRPr sz="1360" b="1"/>
            </a:lvl2pPr>
            <a:lvl3pPr marL="621792" indent="0">
              <a:buNone/>
              <a:defRPr sz="1224" b="1"/>
            </a:lvl3pPr>
            <a:lvl4pPr marL="932688" indent="0">
              <a:buNone/>
              <a:defRPr sz="1088" b="1"/>
            </a:lvl4pPr>
            <a:lvl5pPr marL="1243584" indent="0">
              <a:buNone/>
              <a:defRPr sz="1088" b="1"/>
            </a:lvl5pPr>
            <a:lvl6pPr marL="1554480" indent="0">
              <a:buNone/>
              <a:defRPr sz="1088" b="1"/>
            </a:lvl6pPr>
            <a:lvl7pPr marL="1865376" indent="0">
              <a:buNone/>
              <a:defRPr sz="1088" b="1"/>
            </a:lvl7pPr>
            <a:lvl8pPr marL="2176272" indent="0">
              <a:buNone/>
              <a:defRPr sz="1088" b="1"/>
            </a:lvl8pPr>
            <a:lvl9pPr marL="2487168" indent="0">
              <a:buNone/>
              <a:defRPr sz="10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47983" y="3006090"/>
            <a:ext cx="2643561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457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9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4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14" y="548640"/>
            <a:ext cx="2005544" cy="1920240"/>
          </a:xfrm>
        </p:spPr>
        <p:txBody>
          <a:bodyPr anchor="b"/>
          <a:lstStyle>
            <a:lvl1pPr>
              <a:defRPr sz="2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3561" y="1184912"/>
            <a:ext cx="3147983" cy="5848350"/>
          </a:xfrm>
        </p:spPr>
        <p:txBody>
          <a:bodyPr/>
          <a:lstStyle>
            <a:lvl1pPr>
              <a:defRPr sz="2176"/>
            </a:lvl1pPr>
            <a:lvl2pPr>
              <a:defRPr sz="1904"/>
            </a:lvl2pPr>
            <a:lvl3pPr>
              <a:defRPr sz="1632"/>
            </a:lvl3pPr>
            <a:lvl4pPr>
              <a:defRPr sz="1360"/>
            </a:lvl4pPr>
            <a:lvl5pPr>
              <a:defRPr sz="1360"/>
            </a:lvl5pPr>
            <a:lvl6pPr>
              <a:defRPr sz="1360"/>
            </a:lvl6pPr>
            <a:lvl7pPr>
              <a:defRPr sz="1360"/>
            </a:lvl7pPr>
            <a:lvl8pPr>
              <a:defRPr sz="1360"/>
            </a:lvl8pPr>
            <a:lvl9pPr>
              <a:defRPr sz="13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314" y="2468880"/>
            <a:ext cx="2005544" cy="4573906"/>
          </a:xfrm>
        </p:spPr>
        <p:txBody>
          <a:bodyPr/>
          <a:lstStyle>
            <a:lvl1pPr marL="0" indent="0">
              <a:buNone/>
              <a:defRPr sz="1088"/>
            </a:lvl1pPr>
            <a:lvl2pPr marL="310896" indent="0">
              <a:buNone/>
              <a:defRPr sz="952"/>
            </a:lvl2pPr>
            <a:lvl3pPr marL="621792" indent="0">
              <a:buNone/>
              <a:defRPr sz="816"/>
            </a:lvl3pPr>
            <a:lvl4pPr marL="932688" indent="0">
              <a:buNone/>
              <a:defRPr sz="680"/>
            </a:lvl4pPr>
            <a:lvl5pPr marL="1243584" indent="0">
              <a:buNone/>
              <a:defRPr sz="680"/>
            </a:lvl5pPr>
            <a:lvl6pPr marL="1554480" indent="0">
              <a:buNone/>
              <a:defRPr sz="680"/>
            </a:lvl6pPr>
            <a:lvl7pPr marL="1865376" indent="0">
              <a:buNone/>
              <a:defRPr sz="680"/>
            </a:lvl7pPr>
            <a:lvl8pPr marL="2176272" indent="0">
              <a:buNone/>
              <a:defRPr sz="680"/>
            </a:lvl8pPr>
            <a:lvl9pPr marL="2487168" indent="0">
              <a:buNone/>
              <a:defRPr sz="6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7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14" y="548640"/>
            <a:ext cx="2005544" cy="1920240"/>
          </a:xfrm>
        </p:spPr>
        <p:txBody>
          <a:bodyPr anchor="b"/>
          <a:lstStyle>
            <a:lvl1pPr>
              <a:defRPr sz="2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43561" y="1184912"/>
            <a:ext cx="3147983" cy="5848350"/>
          </a:xfrm>
        </p:spPr>
        <p:txBody>
          <a:bodyPr anchor="t"/>
          <a:lstStyle>
            <a:lvl1pPr marL="0" indent="0">
              <a:buNone/>
              <a:defRPr sz="2176"/>
            </a:lvl1pPr>
            <a:lvl2pPr marL="310896" indent="0">
              <a:buNone/>
              <a:defRPr sz="1904"/>
            </a:lvl2pPr>
            <a:lvl3pPr marL="621792" indent="0">
              <a:buNone/>
              <a:defRPr sz="1632"/>
            </a:lvl3pPr>
            <a:lvl4pPr marL="932688" indent="0">
              <a:buNone/>
              <a:defRPr sz="1360"/>
            </a:lvl4pPr>
            <a:lvl5pPr marL="1243584" indent="0">
              <a:buNone/>
              <a:defRPr sz="1360"/>
            </a:lvl5pPr>
            <a:lvl6pPr marL="1554480" indent="0">
              <a:buNone/>
              <a:defRPr sz="1360"/>
            </a:lvl6pPr>
            <a:lvl7pPr marL="1865376" indent="0">
              <a:buNone/>
              <a:defRPr sz="1360"/>
            </a:lvl7pPr>
            <a:lvl8pPr marL="2176272" indent="0">
              <a:buNone/>
              <a:defRPr sz="1360"/>
            </a:lvl8pPr>
            <a:lvl9pPr marL="2487168" indent="0">
              <a:buNone/>
              <a:defRPr sz="13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314" y="2468880"/>
            <a:ext cx="2005544" cy="4573906"/>
          </a:xfrm>
        </p:spPr>
        <p:txBody>
          <a:bodyPr/>
          <a:lstStyle>
            <a:lvl1pPr marL="0" indent="0">
              <a:buNone/>
              <a:defRPr sz="1088"/>
            </a:lvl1pPr>
            <a:lvl2pPr marL="310896" indent="0">
              <a:buNone/>
              <a:defRPr sz="952"/>
            </a:lvl2pPr>
            <a:lvl3pPr marL="621792" indent="0">
              <a:buNone/>
              <a:defRPr sz="816"/>
            </a:lvl3pPr>
            <a:lvl4pPr marL="932688" indent="0">
              <a:buNone/>
              <a:defRPr sz="680"/>
            </a:lvl4pPr>
            <a:lvl5pPr marL="1243584" indent="0">
              <a:buNone/>
              <a:defRPr sz="680"/>
            </a:lvl5pPr>
            <a:lvl6pPr marL="1554480" indent="0">
              <a:buNone/>
              <a:defRPr sz="680"/>
            </a:lvl6pPr>
            <a:lvl7pPr marL="1865376" indent="0">
              <a:buNone/>
              <a:defRPr sz="680"/>
            </a:lvl7pPr>
            <a:lvl8pPr marL="2176272" indent="0">
              <a:buNone/>
              <a:defRPr sz="680"/>
            </a:lvl8pPr>
            <a:lvl9pPr marL="2487168" indent="0">
              <a:buNone/>
              <a:defRPr sz="6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695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7504" y="438152"/>
            <a:ext cx="536323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504" y="2190750"/>
            <a:ext cx="536323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7504" y="7627622"/>
            <a:ext cx="139910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92735-6B97-4E16-992E-15F38D10DEC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59792" y="7627622"/>
            <a:ext cx="209865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91630" y="7627622"/>
            <a:ext cx="139910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8547B-F287-4A5D-8526-F0FC32D6D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29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21792" rtl="0" eaLnBrk="1" latinLnBrk="0" hangingPunct="1">
        <a:lnSpc>
          <a:spcPct val="90000"/>
        </a:lnSpc>
        <a:spcBef>
          <a:spcPct val="0"/>
        </a:spcBef>
        <a:buNone/>
        <a:defRPr sz="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448" indent="-155448" algn="l" defTabSz="621792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1904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3pPr>
      <a:lvl4pPr marL="1088136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4pPr>
      <a:lvl5pPr marL="1399032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6pPr>
      <a:lvl7pPr marL="2020824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7pPr>
      <a:lvl8pPr marL="2331720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8pPr>
      <a:lvl9pPr marL="2642616" indent="-155448" algn="l" defTabSz="621792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1pPr>
      <a:lvl2pPr marL="310896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2pPr>
      <a:lvl3pPr marL="621792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3pPr>
      <a:lvl4pPr marL="932688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4pPr>
      <a:lvl5pPr marL="1243584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6pPr>
      <a:lvl7pPr marL="1865376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7pPr>
      <a:lvl8pPr marL="2176272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8pPr>
      <a:lvl9pPr marL="2487168" algn="l" defTabSz="621792" rtl="0" eaLnBrk="1" latinLnBrk="0" hangingPunct="1">
        <a:defRPr sz="12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image" Target="../media/image55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7" Type="http://schemas.openxmlformats.org/officeDocument/2006/relationships/image" Target="../media/image29.png"/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35.emf"/><Relationship Id="rId3" Type="http://schemas.openxmlformats.org/officeDocument/2006/relationships/image" Target="../media/image30.emf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10.bin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4.emf"/><Relationship Id="rId5" Type="http://schemas.openxmlformats.org/officeDocument/2006/relationships/image" Target="../media/image31.e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3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Relationship Id="rId9" Type="http://schemas.openxmlformats.org/officeDocument/2006/relationships/image" Target="../media/image5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CC3C08F-D61D-127F-4FEC-C6F06986C1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210138"/>
              </p:ext>
            </p:extLst>
          </p:nvPr>
        </p:nvGraphicFramePr>
        <p:xfrm>
          <a:off x="1417788" y="6066622"/>
          <a:ext cx="1868669" cy="2306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3" imgW="2460807" imgH="3037179" progId="Prism8.Document">
                  <p:embed/>
                </p:oleObj>
              </mc:Choice>
              <mc:Fallback>
                <p:oleObj name="Prism 8" r:id="rId3" imgW="2460807" imgH="3037179" progId="Prism8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FE3EDEF-74D0-447A-6539-36517BE1B8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788" y="6066622"/>
                        <a:ext cx="1868669" cy="23062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872CD17-C0EA-0697-3950-49E4D085F8A4}"/>
              </a:ext>
            </a:extLst>
          </p:cNvPr>
          <p:cNvSpPr txBox="1"/>
          <p:nvPr/>
        </p:nvSpPr>
        <p:spPr>
          <a:xfrm>
            <a:off x="2084750" y="69397"/>
            <a:ext cx="2084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E2828E-00DC-A61D-AD33-62A47DCDE6EC}"/>
              </a:ext>
            </a:extLst>
          </p:cNvPr>
          <p:cNvSpPr txBox="1"/>
          <p:nvPr/>
        </p:nvSpPr>
        <p:spPr>
          <a:xfrm>
            <a:off x="149804" y="377174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pic>
        <p:nvPicPr>
          <p:cNvPr id="2" name="Picture 1" descr="A picture containing text, screenshot, font, line&#10;&#10;Description automatically generated">
            <a:extLst>
              <a:ext uri="{FF2B5EF4-FFF2-40B4-BE49-F238E27FC236}">
                <a16:creationId xmlns:a16="http://schemas.microsoft.com/office/drawing/2014/main" id="{80EC74E5-159A-DDA8-6A01-88465D339D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3"/>
          <a:stretch/>
        </p:blipFill>
        <p:spPr>
          <a:xfrm>
            <a:off x="417252" y="4077425"/>
            <a:ext cx="3869741" cy="1858791"/>
          </a:xfrm>
          <a:prstGeom prst="rect">
            <a:avLst/>
          </a:prstGeom>
        </p:spPr>
      </p:pic>
      <p:pic>
        <p:nvPicPr>
          <p:cNvPr id="4" name="Picture 3" descr="A picture containing text, screenshot, diagram, font&#10;&#10;Description automatically generated">
            <a:extLst>
              <a:ext uri="{FF2B5EF4-FFF2-40B4-BE49-F238E27FC236}">
                <a16:creationId xmlns:a16="http://schemas.microsoft.com/office/drawing/2014/main" id="{90C611EF-AFD4-E911-A5D0-BCC7277F02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6"/>
          <a:stretch/>
        </p:blipFill>
        <p:spPr>
          <a:xfrm>
            <a:off x="356532" y="2027816"/>
            <a:ext cx="3991180" cy="19192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7A6DE3-1F69-94FB-E3E5-C4C0BC408F3E}"/>
              </a:ext>
            </a:extLst>
          </p:cNvPr>
          <p:cNvSpPr txBox="1"/>
          <p:nvPr/>
        </p:nvSpPr>
        <p:spPr>
          <a:xfrm>
            <a:off x="149804" y="2027816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</a:t>
            </a:r>
            <a:r>
              <a:rPr lang="en-US" sz="12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5ABFBC-2019-A8C5-4918-4EB49B4BF5C5}"/>
              </a:ext>
            </a:extLst>
          </p:cNvPr>
          <p:cNvSpPr txBox="1"/>
          <p:nvPr/>
        </p:nvSpPr>
        <p:spPr>
          <a:xfrm>
            <a:off x="149804" y="3938925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</a:t>
            </a:r>
            <a:r>
              <a:rPr lang="en-US" sz="1200" dirty="0"/>
              <a:t>)</a:t>
            </a:r>
          </a:p>
        </p:txBody>
      </p:sp>
      <p:pic>
        <p:nvPicPr>
          <p:cNvPr id="7" name="Picture 6" descr="A picture containing screenshot, circle, diagram&#10;&#10;Description automatically generated">
            <a:extLst>
              <a:ext uri="{FF2B5EF4-FFF2-40B4-BE49-F238E27FC236}">
                <a16:creationId xmlns:a16="http://schemas.microsoft.com/office/drawing/2014/main" id="{39A7283B-B9E4-1C39-01A1-D5F419B1A5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539" y="446058"/>
            <a:ext cx="1743166" cy="15165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5EA895-9FA5-212A-7907-EDF437133F9F}"/>
              </a:ext>
            </a:extLst>
          </p:cNvPr>
          <p:cNvSpPr txBox="1"/>
          <p:nvPr/>
        </p:nvSpPr>
        <p:spPr>
          <a:xfrm>
            <a:off x="149804" y="6063284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D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96493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8A1DDE-6D2E-4E4E-5234-81B7D0CD9A18}"/>
              </a:ext>
            </a:extLst>
          </p:cNvPr>
          <p:cNvSpPr txBox="1"/>
          <p:nvPr/>
        </p:nvSpPr>
        <p:spPr>
          <a:xfrm>
            <a:off x="548544" y="376493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60836-10B0-15A0-3CDA-29DA81E63A57}"/>
              </a:ext>
            </a:extLst>
          </p:cNvPr>
          <p:cNvSpPr txBox="1"/>
          <p:nvPr/>
        </p:nvSpPr>
        <p:spPr>
          <a:xfrm>
            <a:off x="548544" y="2548908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B)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756E93-8991-4F61-6202-E6574E46E26D}"/>
              </a:ext>
            </a:extLst>
          </p:cNvPr>
          <p:cNvSpPr txBox="1"/>
          <p:nvPr/>
        </p:nvSpPr>
        <p:spPr>
          <a:xfrm>
            <a:off x="548544" y="5275322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C)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88B902-E137-3945-AA84-F7EB13518F11}"/>
              </a:ext>
            </a:extLst>
          </p:cNvPr>
          <p:cNvSpPr txBox="1"/>
          <p:nvPr/>
        </p:nvSpPr>
        <p:spPr>
          <a:xfrm>
            <a:off x="2322423" y="0"/>
            <a:ext cx="2084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10 </a:t>
            </a:r>
          </a:p>
        </p:txBody>
      </p:sp>
      <p:pic>
        <p:nvPicPr>
          <p:cNvPr id="10" name="Picture 9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F493CEF5-801B-823A-66DA-F0113C878F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6" t="27616" r="19351" b="27918"/>
          <a:stretch/>
        </p:blipFill>
        <p:spPr>
          <a:xfrm>
            <a:off x="988510" y="417574"/>
            <a:ext cx="4847857" cy="2168265"/>
          </a:xfrm>
          <a:prstGeom prst="rect">
            <a:avLst/>
          </a:prstGeom>
        </p:spPr>
      </p:pic>
      <p:pic>
        <p:nvPicPr>
          <p:cNvPr id="5" name="Picture 4" descr="A graph on a black background&#10;&#10;Description automatically generated">
            <a:extLst>
              <a:ext uri="{FF2B5EF4-FFF2-40B4-BE49-F238E27FC236}">
                <a16:creationId xmlns:a16="http://schemas.microsoft.com/office/drawing/2014/main" id="{24677AAC-D020-B4AC-71B3-09A0A5533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89" y="5275322"/>
            <a:ext cx="4507992" cy="26974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6B586E-834B-C99C-F7C6-B37F55E58211}"/>
              </a:ext>
            </a:extLst>
          </p:cNvPr>
          <p:cNvSpPr txBox="1"/>
          <p:nvPr/>
        </p:nvSpPr>
        <p:spPr>
          <a:xfrm>
            <a:off x="2971178" y="179580"/>
            <a:ext cx="78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Study 1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CEE163C-2451-7F0F-41A2-0021128219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665067"/>
              </p:ext>
            </p:extLst>
          </p:nvPr>
        </p:nvGraphicFramePr>
        <p:xfrm>
          <a:off x="988510" y="2605533"/>
          <a:ext cx="4154488" cy="280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4154526" imgH="2808481" progId="Prism9.Document">
                  <p:embed/>
                </p:oleObj>
              </mc:Choice>
              <mc:Fallback>
                <p:oleObj name="Prism 9" r:id="rId4" imgW="4154526" imgH="2808481" progId="Prism9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FC7009C-B37A-E57A-5537-B393516652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8510" y="2605533"/>
                        <a:ext cx="4154488" cy="280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0149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9652F7-9362-614F-4277-56C4BBA0039E}"/>
              </a:ext>
            </a:extLst>
          </p:cNvPr>
          <p:cNvSpPr txBox="1"/>
          <p:nvPr/>
        </p:nvSpPr>
        <p:spPr>
          <a:xfrm>
            <a:off x="2322423" y="0"/>
            <a:ext cx="2084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36EE45-672C-67BF-CEC5-F3E8C6735076}"/>
              </a:ext>
            </a:extLst>
          </p:cNvPr>
          <p:cNvSpPr txBox="1"/>
          <p:nvPr/>
        </p:nvSpPr>
        <p:spPr>
          <a:xfrm>
            <a:off x="548544" y="854676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59A93F-73BF-7BDE-51D0-5450AC9B0978}"/>
              </a:ext>
            </a:extLst>
          </p:cNvPr>
          <p:cNvSpPr txBox="1"/>
          <p:nvPr/>
        </p:nvSpPr>
        <p:spPr>
          <a:xfrm>
            <a:off x="548544" y="4861058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</a:t>
            </a:r>
            <a:r>
              <a:rPr lang="en-US" sz="1200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3D3D49-510F-0504-EC27-B59E0F75A67B}"/>
              </a:ext>
            </a:extLst>
          </p:cNvPr>
          <p:cNvSpPr txBox="1"/>
          <p:nvPr/>
        </p:nvSpPr>
        <p:spPr>
          <a:xfrm>
            <a:off x="2577830" y="314585"/>
            <a:ext cx="78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Study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0672CA-23A2-C699-8C92-5C7EA6AB61BA}"/>
              </a:ext>
            </a:extLst>
          </p:cNvPr>
          <p:cNvSpPr txBox="1"/>
          <p:nvPr/>
        </p:nvSpPr>
        <p:spPr>
          <a:xfrm>
            <a:off x="2577830" y="4196600"/>
            <a:ext cx="78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Study 2</a:t>
            </a:r>
          </a:p>
        </p:txBody>
      </p:sp>
      <p:pic>
        <p:nvPicPr>
          <p:cNvPr id="10" name="Picture 9" descr="A graph of a person and person&#10;&#10;Description automatically generated with medium confidence">
            <a:extLst>
              <a:ext uri="{FF2B5EF4-FFF2-40B4-BE49-F238E27FC236}">
                <a16:creationId xmlns:a16="http://schemas.microsoft.com/office/drawing/2014/main" id="{AA60A016-8848-6931-4434-7001E2FDA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71" y="503416"/>
            <a:ext cx="4197096" cy="3529584"/>
          </a:xfrm>
          <a:prstGeom prst="rect">
            <a:avLst/>
          </a:prstGeom>
        </p:spPr>
      </p:pic>
      <p:pic>
        <p:nvPicPr>
          <p:cNvPr id="12" name="Picture 11" descr="A graph on a black background&#10;&#10;Description automatically generated">
            <a:extLst>
              <a:ext uri="{FF2B5EF4-FFF2-40B4-BE49-F238E27FC236}">
                <a16:creationId xmlns:a16="http://schemas.microsoft.com/office/drawing/2014/main" id="{3C657A51-B133-B187-E81D-3ADA88587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30" y="4196600"/>
            <a:ext cx="3622496" cy="3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32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5B29F97-3DFB-A5F8-6044-83C896573A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698959"/>
              </p:ext>
            </p:extLst>
          </p:nvPr>
        </p:nvGraphicFramePr>
        <p:xfrm>
          <a:off x="69638" y="911970"/>
          <a:ext cx="2779092" cy="220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3998947" imgH="3174398" progId="Prism9.Document">
                  <p:embed/>
                </p:oleObj>
              </mc:Choice>
              <mc:Fallback>
                <p:oleObj name="Prism 9" r:id="rId2" imgW="3998947" imgH="3174398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638" y="911970"/>
                        <a:ext cx="2779092" cy="220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DE290F4-A8AE-D1AE-1D60-AF6273F561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734298"/>
              </p:ext>
            </p:extLst>
          </p:nvPr>
        </p:nvGraphicFramePr>
        <p:xfrm>
          <a:off x="1806307" y="3214342"/>
          <a:ext cx="2462843" cy="199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3925839" imgH="3174398" progId="Prism9.Document">
                  <p:embed/>
                </p:oleObj>
              </mc:Choice>
              <mc:Fallback>
                <p:oleObj name="Prism 9" r:id="rId4" imgW="3925839" imgH="3174398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06307" y="3214342"/>
                        <a:ext cx="2462843" cy="1991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9D852B2-9B8F-DD27-ED92-A164E0305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946972"/>
              </p:ext>
            </p:extLst>
          </p:nvPr>
        </p:nvGraphicFramePr>
        <p:xfrm>
          <a:off x="2826098" y="816102"/>
          <a:ext cx="2886104" cy="2302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6" imgW="4081418" imgH="3256513" progId="Prism9.Document">
                  <p:embed/>
                </p:oleObj>
              </mc:Choice>
              <mc:Fallback>
                <p:oleObj name="Prism 9" r:id="rId6" imgW="4081418" imgH="3256513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26098" y="816102"/>
                        <a:ext cx="2886104" cy="23023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3300A3F-3EA1-9212-63C3-6B665D9E319D}"/>
              </a:ext>
            </a:extLst>
          </p:cNvPr>
          <p:cNvSpPr txBox="1"/>
          <p:nvPr/>
        </p:nvSpPr>
        <p:spPr>
          <a:xfrm>
            <a:off x="1493947" y="110965"/>
            <a:ext cx="3468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2 (related to main Figure 1)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DD1D14-888C-1BD7-8E0E-846F29F28531}"/>
              </a:ext>
            </a:extLst>
          </p:cNvPr>
          <p:cNvSpPr txBox="1"/>
          <p:nvPr/>
        </p:nvSpPr>
        <p:spPr>
          <a:xfrm>
            <a:off x="2089944" y="393990"/>
            <a:ext cx="20383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 blots quantification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27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test&#10;&#10;Description automatically generated">
            <a:extLst>
              <a:ext uri="{FF2B5EF4-FFF2-40B4-BE49-F238E27FC236}">
                <a16:creationId xmlns:a16="http://schemas.microsoft.com/office/drawing/2014/main" id="{96E7FCCA-775B-FAAB-12FE-75EDBB5A48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27"/>
          <a:stretch/>
        </p:blipFill>
        <p:spPr>
          <a:xfrm>
            <a:off x="107993" y="1166968"/>
            <a:ext cx="1798155" cy="24531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close-up of a test&#10;&#10;Description automatically generated">
            <a:extLst>
              <a:ext uri="{FF2B5EF4-FFF2-40B4-BE49-F238E27FC236}">
                <a16:creationId xmlns:a16="http://schemas.microsoft.com/office/drawing/2014/main" id="{1251C332-8310-127C-E0DC-B003E661B3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19"/>
          <a:stretch/>
        </p:blipFill>
        <p:spPr>
          <a:xfrm>
            <a:off x="107993" y="4084055"/>
            <a:ext cx="1832134" cy="2468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lose-up of a test&#10;&#10;Description automatically generated">
            <a:extLst>
              <a:ext uri="{FF2B5EF4-FFF2-40B4-BE49-F238E27FC236}">
                <a16:creationId xmlns:a16="http://schemas.microsoft.com/office/drawing/2014/main" id="{937CF974-350F-8EF7-2763-38B4B9B6D9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64"/>
          <a:stretch/>
        </p:blipFill>
        <p:spPr>
          <a:xfrm>
            <a:off x="2086752" y="4084055"/>
            <a:ext cx="1818461" cy="24684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close-up of a test&#10;&#10;Description automatically generated">
            <a:extLst>
              <a:ext uri="{FF2B5EF4-FFF2-40B4-BE49-F238E27FC236}">
                <a16:creationId xmlns:a16="http://schemas.microsoft.com/office/drawing/2014/main" id="{89BC3930-B327-B90E-18ED-1676377163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19"/>
          <a:stretch/>
        </p:blipFill>
        <p:spPr>
          <a:xfrm>
            <a:off x="4060329" y="4084054"/>
            <a:ext cx="1832134" cy="24684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A close-up of a test&#10;&#10;Description automatically generated">
            <a:extLst>
              <a:ext uri="{FF2B5EF4-FFF2-40B4-BE49-F238E27FC236}">
                <a16:creationId xmlns:a16="http://schemas.microsoft.com/office/drawing/2014/main" id="{91793B72-4FAE-00D4-96C4-1DFA1A0D54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03"/>
          <a:stretch/>
        </p:blipFill>
        <p:spPr>
          <a:xfrm>
            <a:off x="2057127" y="1166968"/>
            <a:ext cx="1877709" cy="24684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 descr="A close-up of a dna test&#10;&#10;Description automatically generated">
            <a:extLst>
              <a:ext uri="{FF2B5EF4-FFF2-40B4-BE49-F238E27FC236}">
                <a16:creationId xmlns:a16="http://schemas.microsoft.com/office/drawing/2014/main" id="{3A1AF3E8-C620-FEA1-6039-6F897F3ECC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9"/>
          <a:stretch/>
        </p:blipFill>
        <p:spPr>
          <a:xfrm>
            <a:off x="4085815" y="1151700"/>
            <a:ext cx="1859479" cy="24684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300A3F-3EA1-9212-63C3-6B665D9E319D}"/>
              </a:ext>
            </a:extLst>
          </p:cNvPr>
          <p:cNvSpPr txBox="1"/>
          <p:nvPr/>
        </p:nvSpPr>
        <p:spPr>
          <a:xfrm>
            <a:off x="1490139" y="152221"/>
            <a:ext cx="3471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Supplementary Figure 3 </a:t>
            </a:r>
            <a:r>
              <a:rPr lang="en-US" sz="1200" b="1" dirty="0"/>
              <a:t>(Related to main Figure 1)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64F28B-9ED3-5D54-453A-C9A995B6F04A}"/>
              </a:ext>
            </a:extLst>
          </p:cNvPr>
          <p:cNvSpPr txBox="1"/>
          <p:nvPr/>
        </p:nvSpPr>
        <p:spPr>
          <a:xfrm>
            <a:off x="1184746" y="398137"/>
            <a:ext cx="38487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 length blots, in order as they appear in main figure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B72969-698D-AFAD-7B70-29C12528AB37}"/>
              </a:ext>
            </a:extLst>
          </p:cNvPr>
          <p:cNvSpPr txBox="1"/>
          <p:nvPr/>
        </p:nvSpPr>
        <p:spPr>
          <a:xfrm>
            <a:off x="604508" y="888011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2E7F8E-FA1C-FE0A-0860-7B5445A118F1}"/>
              </a:ext>
            </a:extLst>
          </p:cNvPr>
          <p:cNvSpPr txBox="1"/>
          <p:nvPr/>
        </p:nvSpPr>
        <p:spPr>
          <a:xfrm>
            <a:off x="2574341" y="889969"/>
            <a:ext cx="682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AURKA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022BDB-B4BC-82F9-4A7F-244FB04C8E53}"/>
              </a:ext>
            </a:extLst>
          </p:cNvPr>
          <p:cNvSpPr txBox="1"/>
          <p:nvPr/>
        </p:nvSpPr>
        <p:spPr>
          <a:xfrm>
            <a:off x="4594210" y="865183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8BF00D-2BBB-5E3F-86A4-28C83073DE41}"/>
              </a:ext>
            </a:extLst>
          </p:cNvPr>
          <p:cNvSpPr txBox="1"/>
          <p:nvPr/>
        </p:nvSpPr>
        <p:spPr>
          <a:xfrm>
            <a:off x="2643488" y="3808549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TPX2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760FD7-C6DC-AE37-94A7-CD4E4ECAE4B2}"/>
              </a:ext>
            </a:extLst>
          </p:cNvPr>
          <p:cNvSpPr txBox="1"/>
          <p:nvPr/>
        </p:nvSpPr>
        <p:spPr>
          <a:xfrm>
            <a:off x="4647730" y="3817231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389181-FAC6-5464-EEBF-AFCEA02F0054}"/>
              </a:ext>
            </a:extLst>
          </p:cNvPr>
          <p:cNvSpPr txBox="1"/>
          <p:nvPr/>
        </p:nvSpPr>
        <p:spPr>
          <a:xfrm>
            <a:off x="639246" y="3807055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KIF15</a:t>
            </a:r>
          </a:p>
        </p:txBody>
      </p:sp>
    </p:spTree>
    <p:extLst>
      <p:ext uri="{BB962C8B-B14F-4D97-AF65-F5344CB8AC3E}">
        <p14:creationId xmlns:p14="http://schemas.microsoft.com/office/powerpoint/2010/main" val="1783172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2E02A2-7851-381D-ADF9-0E1C1E0502C8}"/>
              </a:ext>
            </a:extLst>
          </p:cNvPr>
          <p:cNvSpPr txBox="1"/>
          <p:nvPr/>
        </p:nvSpPr>
        <p:spPr>
          <a:xfrm>
            <a:off x="2036071" y="0"/>
            <a:ext cx="1825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4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76096813-B130-80B1-1E85-0EC2EDFA22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932" r="2057" b="2575"/>
          <a:stretch/>
        </p:blipFill>
        <p:spPr bwMode="auto">
          <a:xfrm>
            <a:off x="813005" y="4395592"/>
            <a:ext cx="4592228" cy="1815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A078AE58-E853-68D6-FA59-A1C260D06F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7" r="7385" b="34099"/>
          <a:stretch/>
        </p:blipFill>
        <p:spPr bwMode="auto">
          <a:xfrm>
            <a:off x="757990" y="512746"/>
            <a:ext cx="4381497" cy="174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2E3DA69-EC2D-1DED-7773-0C55664284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0" r="7617" b="15770"/>
          <a:stretch/>
        </p:blipFill>
        <p:spPr bwMode="auto">
          <a:xfrm>
            <a:off x="757990" y="2347705"/>
            <a:ext cx="4494686" cy="176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4D2411-FA75-5070-2169-851DEBCFE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" t="6720" r="4584" b="13476"/>
          <a:stretch/>
        </p:blipFill>
        <p:spPr bwMode="auto">
          <a:xfrm>
            <a:off x="689212" y="6264322"/>
            <a:ext cx="4892722" cy="196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44DCC-2581-B327-377F-3F5A476C6191}"/>
              </a:ext>
            </a:extLst>
          </p:cNvPr>
          <p:cNvSpPr txBox="1"/>
          <p:nvPr/>
        </p:nvSpPr>
        <p:spPr>
          <a:xfrm>
            <a:off x="2534770" y="310899"/>
            <a:ext cx="574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KIF11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C609B4-AA5E-74AD-DE83-EB7D76DE3A79}"/>
              </a:ext>
            </a:extLst>
          </p:cNvPr>
          <p:cNvSpPr txBox="1"/>
          <p:nvPr/>
        </p:nvSpPr>
        <p:spPr>
          <a:xfrm>
            <a:off x="2601846" y="2180220"/>
            <a:ext cx="574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AURKA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189188-D984-0E4A-17E3-EF1F8C74CECA}"/>
              </a:ext>
            </a:extLst>
          </p:cNvPr>
          <p:cNvSpPr txBox="1"/>
          <p:nvPr/>
        </p:nvSpPr>
        <p:spPr>
          <a:xfrm>
            <a:off x="2601845" y="4231161"/>
            <a:ext cx="574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KIF15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8ECC86-508E-3AFD-DE25-B5E1F47EC315}"/>
              </a:ext>
            </a:extLst>
          </p:cNvPr>
          <p:cNvSpPr txBox="1"/>
          <p:nvPr/>
        </p:nvSpPr>
        <p:spPr>
          <a:xfrm>
            <a:off x="2648756" y="6141211"/>
            <a:ext cx="574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TPX2</a:t>
            </a:r>
          </a:p>
        </p:txBody>
      </p:sp>
    </p:spTree>
    <p:extLst>
      <p:ext uri="{BB962C8B-B14F-4D97-AF65-F5344CB8AC3E}">
        <p14:creationId xmlns:p14="http://schemas.microsoft.com/office/powerpoint/2010/main" val="1837624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807B57-E64D-4DE4-95BA-47584D84EFB7}"/>
              </a:ext>
            </a:extLst>
          </p:cNvPr>
          <p:cNvSpPr txBox="1"/>
          <p:nvPr/>
        </p:nvSpPr>
        <p:spPr>
          <a:xfrm>
            <a:off x="2387153" y="-15835"/>
            <a:ext cx="2084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5</a:t>
            </a:r>
          </a:p>
        </p:txBody>
      </p:sp>
      <p:pic>
        <p:nvPicPr>
          <p:cNvPr id="6" name="Picture 5" descr="A screen shot of a graph&#10;&#10;Description automatically generated with low confidence">
            <a:extLst>
              <a:ext uri="{FF2B5EF4-FFF2-40B4-BE49-F238E27FC236}">
                <a16:creationId xmlns:a16="http://schemas.microsoft.com/office/drawing/2014/main" id="{358C0A4F-9652-6E34-1C93-CDB9E40839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1"/>
          <a:stretch/>
        </p:blipFill>
        <p:spPr>
          <a:xfrm>
            <a:off x="4177389" y="502565"/>
            <a:ext cx="1857193" cy="2223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9E6DC0-84E4-7259-4869-CEFD205F17F1}"/>
              </a:ext>
            </a:extLst>
          </p:cNvPr>
          <p:cNvSpPr txBox="1"/>
          <p:nvPr/>
        </p:nvSpPr>
        <p:spPr>
          <a:xfrm>
            <a:off x="2112929" y="167785"/>
            <a:ext cx="20644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CHLA-9 (EWS-FLI1 Type I fusion)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F3E8965-C3E3-12DB-689A-663F4BDCCD09}"/>
              </a:ext>
            </a:extLst>
          </p:cNvPr>
          <p:cNvGrpSpPr/>
          <p:nvPr/>
        </p:nvGrpSpPr>
        <p:grpSpPr>
          <a:xfrm>
            <a:off x="397042" y="402495"/>
            <a:ext cx="3749158" cy="2520638"/>
            <a:chOff x="102415" y="533551"/>
            <a:chExt cx="4066542" cy="2746684"/>
          </a:xfrm>
        </p:grpSpPr>
        <p:pic>
          <p:nvPicPr>
            <p:cNvPr id="4" name="Picture 3" descr="A picture containing text, screenshot, font, graphic design&#10;&#10;Description automatically generated">
              <a:extLst>
                <a:ext uri="{FF2B5EF4-FFF2-40B4-BE49-F238E27FC236}">
                  <a16:creationId xmlns:a16="http://schemas.microsoft.com/office/drawing/2014/main" id="{1CE928B5-7716-D756-B259-CE9398290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15" y="533551"/>
              <a:ext cx="4066542" cy="274668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04A83C5-D8F9-2F0C-6124-BA79DF56B882}"/>
                </a:ext>
              </a:extLst>
            </p:cNvPr>
            <p:cNvSpPr/>
            <p:nvPr/>
          </p:nvSpPr>
          <p:spPr>
            <a:xfrm>
              <a:off x="2438400" y="1892300"/>
              <a:ext cx="527050" cy="8666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C8B1A76F-DBD8-03EB-819D-3B0990862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89" y="3283613"/>
            <a:ext cx="1831447" cy="202579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D173B74-0DF4-3F31-A2D4-2A38BB6A8624}"/>
              </a:ext>
            </a:extLst>
          </p:cNvPr>
          <p:cNvGrpSpPr/>
          <p:nvPr/>
        </p:nvGrpSpPr>
        <p:grpSpPr>
          <a:xfrm>
            <a:off x="392191" y="2871118"/>
            <a:ext cx="4131924" cy="2726048"/>
            <a:chOff x="83895" y="2932060"/>
            <a:chExt cx="4524146" cy="3069793"/>
          </a:xfrm>
        </p:grpSpPr>
        <p:pic>
          <p:nvPicPr>
            <p:cNvPr id="10" name="Picture 9" descr="A picture containing text, screenshot, font, graphic design&#10;&#10;Description automatically generated">
              <a:extLst>
                <a:ext uri="{FF2B5EF4-FFF2-40B4-BE49-F238E27FC236}">
                  <a16:creationId xmlns:a16="http://schemas.microsoft.com/office/drawing/2014/main" id="{29476A08-A996-50B4-5851-72513C18E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95" y="3255169"/>
              <a:ext cx="4103368" cy="274668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9906EF8-0D3D-F767-47E3-C9D80E65F0BA}"/>
                </a:ext>
              </a:extLst>
            </p:cNvPr>
            <p:cNvSpPr/>
            <p:nvPr/>
          </p:nvSpPr>
          <p:spPr>
            <a:xfrm>
              <a:off x="2781896" y="4583099"/>
              <a:ext cx="527050" cy="8826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63E6BEA-3858-0888-D86F-477668E5BD8E}"/>
                </a:ext>
              </a:extLst>
            </p:cNvPr>
            <p:cNvSpPr txBox="1"/>
            <p:nvPr/>
          </p:nvSpPr>
          <p:spPr>
            <a:xfrm>
              <a:off x="1928513" y="2932060"/>
              <a:ext cx="2679528" cy="294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CHLA-32 (EWS-FLI1 Type I fusion)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2293D73-E387-B511-BCD3-7DDDBDF4FDB1}"/>
              </a:ext>
            </a:extLst>
          </p:cNvPr>
          <p:cNvSpPr txBox="1"/>
          <p:nvPr/>
        </p:nvSpPr>
        <p:spPr>
          <a:xfrm>
            <a:off x="2064736" y="5497275"/>
            <a:ext cx="20644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TC-32 (EWS-FLI1 Type I fusion)</a:t>
            </a:r>
          </a:p>
        </p:txBody>
      </p:sp>
      <p:pic>
        <p:nvPicPr>
          <p:cNvPr id="19" name="Picture 18" descr="A picture containing text, screenshot, font, graphics&#10;&#10;Description automatically generated">
            <a:extLst>
              <a:ext uri="{FF2B5EF4-FFF2-40B4-BE49-F238E27FC236}">
                <a16:creationId xmlns:a16="http://schemas.microsoft.com/office/drawing/2014/main" id="{8B29B5F8-748F-2923-BA50-E9E2F00866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0" y="5699648"/>
            <a:ext cx="3747626" cy="2477273"/>
          </a:xfrm>
          <a:prstGeom prst="rect">
            <a:avLst/>
          </a:prstGeom>
        </p:spPr>
      </p:pic>
      <p:pic>
        <p:nvPicPr>
          <p:cNvPr id="21" name="Picture 20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68207768-E763-6D40-EB71-1FD332D37D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45" y="5867276"/>
            <a:ext cx="1703333" cy="202336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01375B4-BFFD-028A-E83F-A2B4FA2E2857}"/>
              </a:ext>
            </a:extLst>
          </p:cNvPr>
          <p:cNvSpPr/>
          <p:nvPr/>
        </p:nvSpPr>
        <p:spPr>
          <a:xfrm>
            <a:off x="2544359" y="6908800"/>
            <a:ext cx="485915" cy="812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9868F9-15D9-705A-AA64-0020D3EC06B1}"/>
              </a:ext>
            </a:extLst>
          </p:cNvPr>
          <p:cNvSpPr txBox="1"/>
          <p:nvPr/>
        </p:nvSpPr>
        <p:spPr>
          <a:xfrm>
            <a:off x="149804" y="377174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2DA3AF-9758-4B02-2737-CCF6AD21AEC8}"/>
              </a:ext>
            </a:extLst>
          </p:cNvPr>
          <p:cNvSpPr txBox="1"/>
          <p:nvPr/>
        </p:nvSpPr>
        <p:spPr>
          <a:xfrm>
            <a:off x="126631" y="3157843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</a:t>
            </a:r>
            <a:r>
              <a:rPr lang="en-US" sz="1200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4ADE90-F43A-1D0E-617F-6C0F013B075C}"/>
              </a:ext>
            </a:extLst>
          </p:cNvPr>
          <p:cNvSpPr txBox="1"/>
          <p:nvPr/>
        </p:nvSpPr>
        <p:spPr>
          <a:xfrm>
            <a:off x="92573" y="5539526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6465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64514-C013-4921-94F4-8694B196CCB6}"/>
              </a:ext>
            </a:extLst>
          </p:cNvPr>
          <p:cNvSpPr txBox="1"/>
          <p:nvPr/>
        </p:nvSpPr>
        <p:spPr>
          <a:xfrm>
            <a:off x="2322423" y="0"/>
            <a:ext cx="2084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974945-0B3E-486F-84EC-E86E3C6BD130}"/>
              </a:ext>
            </a:extLst>
          </p:cNvPr>
          <p:cNvSpPr txBox="1"/>
          <p:nvPr/>
        </p:nvSpPr>
        <p:spPr>
          <a:xfrm>
            <a:off x="2084750" y="5356599"/>
            <a:ext cx="2318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Mesenchymal stem cells (control)</a:t>
            </a:r>
          </a:p>
        </p:txBody>
      </p:sp>
      <p:pic>
        <p:nvPicPr>
          <p:cNvPr id="20" name="Picture 19" descr="Chart, treemap chart&#10;&#10;Description automatically generated">
            <a:extLst>
              <a:ext uri="{FF2B5EF4-FFF2-40B4-BE49-F238E27FC236}">
                <a16:creationId xmlns:a16="http://schemas.microsoft.com/office/drawing/2014/main" id="{CD66A25E-63FF-7A3E-E03E-4AFD81665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57" y="5612277"/>
            <a:ext cx="3785682" cy="2528276"/>
          </a:xfrm>
          <a:prstGeom prst="rect">
            <a:avLst/>
          </a:prstGeom>
        </p:spPr>
      </p:pic>
      <p:pic>
        <p:nvPicPr>
          <p:cNvPr id="22" name="Picture 21" descr="Chart, surface chart&#10;&#10;Description automatically generated">
            <a:extLst>
              <a:ext uri="{FF2B5EF4-FFF2-40B4-BE49-F238E27FC236}">
                <a16:creationId xmlns:a16="http://schemas.microsoft.com/office/drawing/2014/main" id="{4030305B-FDDD-0404-FDA3-3570C0E7D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307" y="5815758"/>
            <a:ext cx="1960427" cy="216846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B87F535-BB54-E2EE-C84F-ADB8BC31D16A}"/>
              </a:ext>
            </a:extLst>
          </p:cNvPr>
          <p:cNvSpPr/>
          <p:nvPr/>
        </p:nvSpPr>
        <p:spPr>
          <a:xfrm>
            <a:off x="3032773" y="6584723"/>
            <a:ext cx="483243" cy="810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origami, screenshot, design, art&#10;&#10;Description automatically generated">
            <a:extLst>
              <a:ext uri="{FF2B5EF4-FFF2-40B4-BE49-F238E27FC236}">
                <a16:creationId xmlns:a16="http://schemas.microsoft.com/office/drawing/2014/main" id="{BB625C1E-E93B-74D0-AC13-85132ABE9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018" y="3071671"/>
            <a:ext cx="2065717" cy="228492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4345E09-1932-CEB7-FEE8-ACB9C79778A3}"/>
              </a:ext>
            </a:extLst>
          </p:cNvPr>
          <p:cNvGrpSpPr/>
          <p:nvPr/>
        </p:nvGrpSpPr>
        <p:grpSpPr>
          <a:xfrm>
            <a:off x="249503" y="2767881"/>
            <a:ext cx="3942566" cy="2643996"/>
            <a:chOff x="262577" y="2692790"/>
            <a:chExt cx="3942566" cy="26439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EE1B096-F016-61A4-98AD-6F7AC0379565}"/>
                </a:ext>
              </a:extLst>
            </p:cNvPr>
            <p:cNvGrpSpPr/>
            <p:nvPr/>
          </p:nvGrpSpPr>
          <p:grpSpPr>
            <a:xfrm>
              <a:off x="262577" y="2892812"/>
              <a:ext cx="3595807" cy="2443974"/>
              <a:chOff x="443108" y="2837074"/>
              <a:chExt cx="3595807" cy="2443974"/>
            </a:xfrm>
          </p:grpSpPr>
          <p:pic>
            <p:nvPicPr>
              <p:cNvPr id="7" name="Picture 6" descr="A screenshot of a graph&#10;&#10;Description automatically generated with low confidence">
                <a:extLst>
                  <a:ext uri="{FF2B5EF4-FFF2-40B4-BE49-F238E27FC236}">
                    <a16:creationId xmlns:a16="http://schemas.microsoft.com/office/drawing/2014/main" id="{38045B63-0598-54AE-345F-848E52C1D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3108" y="2837074"/>
                <a:ext cx="3595807" cy="2443974"/>
              </a:xfrm>
              <a:prstGeom prst="rect">
                <a:avLst/>
              </a:prstGeom>
            </p:spPr>
          </p:pic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8D6646D-B9ED-7F76-103E-B13C0C94EE40}"/>
                  </a:ext>
                </a:extLst>
              </p:cNvPr>
              <p:cNvSpPr/>
              <p:nvPr/>
            </p:nvSpPr>
            <p:spPr>
              <a:xfrm>
                <a:off x="2477504" y="4033681"/>
                <a:ext cx="483243" cy="78932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7AF741-3F5A-F15B-4135-CFF51913E77C}"/>
                </a:ext>
              </a:extLst>
            </p:cNvPr>
            <p:cNvSpPr txBox="1"/>
            <p:nvPr/>
          </p:nvSpPr>
          <p:spPr>
            <a:xfrm>
              <a:off x="1886551" y="2692790"/>
              <a:ext cx="2318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RMS-13 (Rhabdomyosarcoma)</a:t>
              </a:r>
            </a:p>
          </p:txBody>
        </p:sp>
      </p:grpSp>
      <p:pic>
        <p:nvPicPr>
          <p:cNvPr id="12" name="Picture 11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2641FD73-E746-4A23-E624-11508013CD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4" y="413948"/>
            <a:ext cx="3437344" cy="23055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71C052E-C7CE-0238-78A7-56D010B2421B}"/>
              </a:ext>
            </a:extLst>
          </p:cNvPr>
          <p:cNvSpPr txBox="1"/>
          <p:nvPr/>
        </p:nvSpPr>
        <p:spPr>
          <a:xfrm>
            <a:off x="2062195" y="179163"/>
            <a:ext cx="1783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U2-OS (Osteosarcoma)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6E8B06-6E67-3785-131C-E742982D4E01}"/>
              </a:ext>
            </a:extLst>
          </p:cNvPr>
          <p:cNvSpPr/>
          <p:nvPr/>
        </p:nvSpPr>
        <p:spPr>
          <a:xfrm>
            <a:off x="2728127" y="1527671"/>
            <a:ext cx="457525" cy="7597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A screen shot of a graph&#10;&#10;Description automatically generated with medium confidence">
            <a:extLst>
              <a:ext uri="{FF2B5EF4-FFF2-40B4-BE49-F238E27FC236}">
                <a16:creationId xmlns:a16="http://schemas.microsoft.com/office/drawing/2014/main" id="{DD440B96-83BF-DB89-F432-A747CBB2F1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309" y="469308"/>
            <a:ext cx="1906571" cy="21088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A330FA-5441-BB3D-6676-56AEA4DBEC4A}"/>
              </a:ext>
            </a:extLst>
          </p:cNvPr>
          <p:cNvSpPr txBox="1"/>
          <p:nvPr/>
        </p:nvSpPr>
        <p:spPr>
          <a:xfrm>
            <a:off x="26392" y="413948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8FD76-D057-626A-F1F1-54869311391B}"/>
              </a:ext>
            </a:extLst>
          </p:cNvPr>
          <p:cNvSpPr txBox="1"/>
          <p:nvPr/>
        </p:nvSpPr>
        <p:spPr>
          <a:xfrm>
            <a:off x="0" y="2781006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</a:t>
            </a:r>
            <a:r>
              <a:rPr lang="en-US" sz="12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AFEEDA-15A5-C037-8C30-B1184F04E7E2}"/>
              </a:ext>
            </a:extLst>
          </p:cNvPr>
          <p:cNvSpPr txBox="1"/>
          <p:nvPr/>
        </p:nvSpPr>
        <p:spPr>
          <a:xfrm>
            <a:off x="29520" y="5383297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5785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9497F6B-2EC7-73F3-BAAE-76B44CD92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887741"/>
              </p:ext>
            </p:extLst>
          </p:nvPr>
        </p:nvGraphicFramePr>
        <p:xfrm>
          <a:off x="111120" y="834548"/>
          <a:ext cx="2733963" cy="2092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5140937" imgH="3933602" progId="Prism9.Document">
                  <p:embed/>
                </p:oleObj>
              </mc:Choice>
              <mc:Fallback>
                <p:oleObj name="Prism 9" r:id="rId2" imgW="5140937" imgH="3933602" progId="Prism9.Document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0374BB4-BD7D-FEE0-9450-996065D11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120" y="834548"/>
                        <a:ext cx="2733963" cy="20922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AA5319F-36A6-6B08-0C27-DDD843A6A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799250"/>
              </p:ext>
            </p:extLst>
          </p:nvPr>
        </p:nvGraphicFramePr>
        <p:xfrm>
          <a:off x="3613209" y="856336"/>
          <a:ext cx="2422251" cy="2249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4235196" imgH="3933602" progId="Prism9.Document">
                  <p:embed/>
                </p:oleObj>
              </mc:Choice>
              <mc:Fallback>
                <p:oleObj name="Prism 9" r:id="rId4" imgW="4235196" imgH="3933602" progId="Prism9.Document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327A268-2313-218A-3E11-EA4F850ECE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3209" y="856336"/>
                        <a:ext cx="2422251" cy="2249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A929D09-5B75-FE05-5755-B7ABDF2353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568489"/>
              </p:ext>
            </p:extLst>
          </p:nvPr>
        </p:nvGraphicFramePr>
        <p:xfrm>
          <a:off x="1890099" y="2246243"/>
          <a:ext cx="1986584" cy="1915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6" imgW="4079617" imgH="3933602" progId="Prism9.Document">
                  <p:embed/>
                </p:oleObj>
              </mc:Choice>
              <mc:Fallback>
                <p:oleObj name="Prism 9" r:id="rId6" imgW="4079617" imgH="3933602" progId="Prism9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D7905BE-4E5F-2840-5A50-D52A1E547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90099" y="2246243"/>
                        <a:ext cx="1986584" cy="1915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FC494B4-2AFF-9C60-736E-F8E9FD18C85F}"/>
              </a:ext>
            </a:extLst>
          </p:cNvPr>
          <p:cNvSpPr txBox="1"/>
          <p:nvPr/>
        </p:nvSpPr>
        <p:spPr>
          <a:xfrm>
            <a:off x="1897993" y="427440"/>
            <a:ext cx="2422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CHLA-10- Wes blots quantification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BAFA57-D9E4-5AA8-2F8C-549F1EEE7209}"/>
              </a:ext>
            </a:extLst>
          </p:cNvPr>
          <p:cNvSpPr txBox="1"/>
          <p:nvPr/>
        </p:nvSpPr>
        <p:spPr>
          <a:xfrm>
            <a:off x="1941452" y="4114800"/>
            <a:ext cx="2733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TC-71- Wes blots quantification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84674AD-90C4-F6DC-82F9-03A792B69D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614698"/>
              </p:ext>
            </p:extLst>
          </p:nvPr>
        </p:nvGraphicFramePr>
        <p:xfrm>
          <a:off x="194524" y="4560429"/>
          <a:ext cx="2638843" cy="2019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8" imgW="5140937" imgH="3933602" progId="Prism9.Document">
                  <p:embed/>
                </p:oleObj>
              </mc:Choice>
              <mc:Fallback>
                <p:oleObj name="Prism 9" r:id="rId8" imgW="5140937" imgH="3933602" progId="Prism9.Document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01DACB3-2E57-2DC5-EE12-D3C24457F2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4524" y="4560429"/>
                        <a:ext cx="2638843" cy="2019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15081F9-AD74-874F-3D37-F6E537201C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379576"/>
              </p:ext>
            </p:extLst>
          </p:nvPr>
        </p:nvGraphicFramePr>
        <p:xfrm>
          <a:off x="3000783" y="4495122"/>
          <a:ext cx="2888047" cy="2194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0" imgW="5177311" imgH="3933602" progId="Prism9.Document">
                  <p:embed/>
                </p:oleObj>
              </mc:Choice>
              <mc:Fallback>
                <p:oleObj name="Prism 9" r:id="rId10" imgW="5177311" imgH="3933602" progId="Prism9.Document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D8845D5A-23F9-D97E-5270-F91933DF3E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00783" y="4495122"/>
                        <a:ext cx="2888047" cy="21945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025FCBA-A31B-2EC6-BA2C-D4E0EF2288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481655"/>
              </p:ext>
            </p:extLst>
          </p:nvPr>
        </p:nvGraphicFramePr>
        <p:xfrm>
          <a:off x="1749120" y="6442744"/>
          <a:ext cx="2268543" cy="1786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2" imgW="4994362" imgH="3933602" progId="Prism9.Document">
                  <p:embed/>
                </p:oleObj>
              </mc:Choice>
              <mc:Fallback>
                <p:oleObj name="Prism 9" r:id="rId12" imgW="4994362" imgH="3933602" progId="Prism9.Document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73BD263-8CC7-ED93-AC23-598BC8135C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49120" y="6442744"/>
                        <a:ext cx="2268543" cy="1786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B4F7786-9DA5-976F-5239-DEED99F45D78}"/>
              </a:ext>
            </a:extLst>
          </p:cNvPr>
          <p:cNvSpPr txBox="1"/>
          <p:nvPr/>
        </p:nvSpPr>
        <p:spPr>
          <a:xfrm>
            <a:off x="1517740" y="74492"/>
            <a:ext cx="3424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Supplementary Figure 7 (related to main figure 6)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68B0C4-0A99-FDB9-EEC5-34D37DE9B99B}"/>
              </a:ext>
            </a:extLst>
          </p:cNvPr>
          <p:cNvSpPr txBox="1"/>
          <p:nvPr/>
        </p:nvSpPr>
        <p:spPr>
          <a:xfrm>
            <a:off x="81403" y="648593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</a:t>
            </a:r>
            <a:r>
              <a:rPr lang="en-US" sz="1200" dirty="0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7BECE1-8588-CEB8-E8FD-C81558FDA59C}"/>
              </a:ext>
            </a:extLst>
          </p:cNvPr>
          <p:cNvSpPr txBox="1"/>
          <p:nvPr/>
        </p:nvSpPr>
        <p:spPr>
          <a:xfrm>
            <a:off x="111120" y="4208050"/>
            <a:ext cx="439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B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8807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na test&#10;&#10;Description automatically generated">
            <a:extLst>
              <a:ext uri="{FF2B5EF4-FFF2-40B4-BE49-F238E27FC236}">
                <a16:creationId xmlns:a16="http://schemas.microsoft.com/office/drawing/2014/main" id="{A59243A6-ED44-C1CF-8E1F-21C08D331A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633198" y="4114799"/>
            <a:ext cx="1428843" cy="29223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close-up of a test&#10;&#10;Description automatically generated">
            <a:extLst>
              <a:ext uri="{FF2B5EF4-FFF2-40B4-BE49-F238E27FC236}">
                <a16:creationId xmlns:a16="http://schemas.microsoft.com/office/drawing/2014/main" id="{7FB2CE6B-D248-9A5B-DF8D-DA3D66DBF6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54"/>
          <a:stretch/>
        </p:blipFill>
        <p:spPr>
          <a:xfrm>
            <a:off x="3199896" y="944696"/>
            <a:ext cx="1417271" cy="2758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lose-up of a test&#10;&#10;Description automatically generated">
            <a:extLst>
              <a:ext uri="{FF2B5EF4-FFF2-40B4-BE49-F238E27FC236}">
                <a16:creationId xmlns:a16="http://schemas.microsoft.com/office/drawing/2014/main" id="{E18EFE68-04E2-CAFF-5345-FB4B2841B5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92397" y="944696"/>
            <a:ext cx="1402947" cy="2758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close-up of a test&#10;&#10;Description automatically generated">
            <a:extLst>
              <a:ext uri="{FF2B5EF4-FFF2-40B4-BE49-F238E27FC236}">
                <a16:creationId xmlns:a16="http://schemas.microsoft.com/office/drawing/2014/main" id="{D50FDEAD-EDBF-3FEB-3C18-C5AA346D65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" r="48182"/>
          <a:stretch/>
        </p:blipFill>
        <p:spPr>
          <a:xfrm>
            <a:off x="1599314" y="944696"/>
            <a:ext cx="1496612" cy="2758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A close-up of a test&#10;&#10;Description automatically generated">
            <a:extLst>
              <a:ext uri="{FF2B5EF4-FFF2-40B4-BE49-F238E27FC236}">
                <a16:creationId xmlns:a16="http://schemas.microsoft.com/office/drawing/2014/main" id="{20DF2B0F-0C87-5BAF-4492-7D68FFBB20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0869" y="4114800"/>
            <a:ext cx="1486004" cy="29223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A close-up of a test&#10;&#10;Description automatically generated">
            <a:extLst>
              <a:ext uri="{FF2B5EF4-FFF2-40B4-BE49-F238E27FC236}">
                <a16:creationId xmlns:a16="http://schemas.microsoft.com/office/drawing/2014/main" id="{CD3E3C1F-9089-E4AD-259B-3853027FE6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r="46569"/>
          <a:stretch/>
        </p:blipFill>
        <p:spPr>
          <a:xfrm>
            <a:off x="4718245" y="944696"/>
            <a:ext cx="1406949" cy="2758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 descr="A close-up of a test&#10;&#10;Description automatically generated">
            <a:extLst>
              <a:ext uri="{FF2B5EF4-FFF2-40B4-BE49-F238E27FC236}">
                <a16:creationId xmlns:a16="http://schemas.microsoft.com/office/drawing/2014/main" id="{30E7C538-CA5D-F246-46AF-33FB201125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165529" y="4129697"/>
            <a:ext cx="1486004" cy="2922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2" descr="A close-up of a test&#10;&#10;Description automatically generated">
            <a:extLst>
              <a:ext uri="{FF2B5EF4-FFF2-40B4-BE49-F238E27FC236}">
                <a16:creationId xmlns:a16="http://schemas.microsoft.com/office/drawing/2014/main" id="{A3B0F28E-37CD-7494-7AE4-C966585F6DD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53"/>
          <a:stretch/>
        </p:blipFill>
        <p:spPr>
          <a:xfrm>
            <a:off x="4712139" y="4123554"/>
            <a:ext cx="1453327" cy="29048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80424E8-A829-F167-40B9-1A8CD4275882}"/>
              </a:ext>
            </a:extLst>
          </p:cNvPr>
          <p:cNvSpPr txBox="1"/>
          <p:nvPr/>
        </p:nvSpPr>
        <p:spPr>
          <a:xfrm>
            <a:off x="1325900" y="413029"/>
            <a:ext cx="4312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CHLA-10 (full length blots, in order as they appear in main figure)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22EEBF-89B7-DEBC-838D-8F1A2C5ED176}"/>
              </a:ext>
            </a:extLst>
          </p:cNvPr>
          <p:cNvSpPr txBox="1"/>
          <p:nvPr/>
        </p:nvSpPr>
        <p:spPr>
          <a:xfrm>
            <a:off x="1536873" y="140055"/>
            <a:ext cx="3610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Supplementary Figure 8 </a:t>
            </a:r>
            <a:r>
              <a:rPr lang="en-US" sz="1200" b="1" dirty="0"/>
              <a:t>(Related to main figure 6A)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EE074D-B7D7-E96C-7425-11E5CFD85228}"/>
              </a:ext>
            </a:extLst>
          </p:cNvPr>
          <p:cNvSpPr txBox="1"/>
          <p:nvPr/>
        </p:nvSpPr>
        <p:spPr>
          <a:xfrm>
            <a:off x="442411" y="667697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FFE21-051E-1744-91F5-6F47DB360288}"/>
              </a:ext>
            </a:extLst>
          </p:cNvPr>
          <p:cNvSpPr txBox="1"/>
          <p:nvPr/>
        </p:nvSpPr>
        <p:spPr>
          <a:xfrm>
            <a:off x="2013680" y="712359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p-KIF11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B0A109-EE2D-5ADF-044F-094576BEDD17}"/>
              </a:ext>
            </a:extLst>
          </p:cNvPr>
          <p:cNvSpPr txBox="1"/>
          <p:nvPr/>
        </p:nvSpPr>
        <p:spPr>
          <a:xfrm>
            <a:off x="3614262" y="690028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AURKA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3AF292-6BDF-EB4D-AF6E-A22FEA89B90F}"/>
              </a:ext>
            </a:extLst>
          </p:cNvPr>
          <p:cNvSpPr txBox="1"/>
          <p:nvPr/>
        </p:nvSpPr>
        <p:spPr>
          <a:xfrm>
            <a:off x="5061190" y="690028"/>
            <a:ext cx="965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p-AURKA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98D-E422-B522-6935-D856D20AECF0}"/>
              </a:ext>
            </a:extLst>
          </p:cNvPr>
          <p:cNvSpPr txBox="1"/>
          <p:nvPr/>
        </p:nvSpPr>
        <p:spPr>
          <a:xfrm>
            <a:off x="427438" y="3837800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31D487-9B73-F95D-4A9D-6D188D250389}"/>
              </a:ext>
            </a:extLst>
          </p:cNvPr>
          <p:cNvSpPr txBox="1"/>
          <p:nvPr/>
        </p:nvSpPr>
        <p:spPr>
          <a:xfrm>
            <a:off x="3226135" y="3867217"/>
            <a:ext cx="172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PARP and c-PARP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DCFF83-6BC6-DEB4-6683-AB9AA4345EE9}"/>
              </a:ext>
            </a:extLst>
          </p:cNvPr>
          <p:cNvSpPr txBox="1"/>
          <p:nvPr/>
        </p:nvSpPr>
        <p:spPr>
          <a:xfrm>
            <a:off x="2057559" y="3819854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B36028-6987-31AE-C618-7F89B4716A9C}"/>
              </a:ext>
            </a:extLst>
          </p:cNvPr>
          <p:cNvSpPr txBox="1"/>
          <p:nvPr/>
        </p:nvSpPr>
        <p:spPr>
          <a:xfrm>
            <a:off x="5123750" y="3867217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</p:spTree>
    <p:extLst>
      <p:ext uri="{BB962C8B-B14F-4D97-AF65-F5344CB8AC3E}">
        <p14:creationId xmlns:p14="http://schemas.microsoft.com/office/powerpoint/2010/main" val="1318823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AFEFCF-17D2-5CE7-DC5A-332F0497F76D}"/>
              </a:ext>
            </a:extLst>
          </p:cNvPr>
          <p:cNvSpPr txBox="1"/>
          <p:nvPr/>
        </p:nvSpPr>
        <p:spPr>
          <a:xfrm>
            <a:off x="1438505" y="515022"/>
            <a:ext cx="453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TC-71 (full length blots,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order as they appear in main figure</a:t>
            </a:r>
            <a:r>
              <a:rPr lang="en-US" sz="1200" b="1" dirty="0"/>
              <a:t>)</a:t>
            </a:r>
          </a:p>
        </p:txBody>
      </p:sp>
      <p:pic>
        <p:nvPicPr>
          <p:cNvPr id="4" name="Picture 3" descr="A close-up of a test&#10;&#10;Description automatically generated">
            <a:extLst>
              <a:ext uri="{FF2B5EF4-FFF2-40B4-BE49-F238E27FC236}">
                <a16:creationId xmlns:a16="http://schemas.microsoft.com/office/drawing/2014/main" id="{FF977BFC-E96B-A8A6-14B7-3752596886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594875" y="4584195"/>
            <a:ext cx="1381122" cy="2716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A close-up of a test&#10;&#10;Description automatically generated">
            <a:extLst>
              <a:ext uri="{FF2B5EF4-FFF2-40B4-BE49-F238E27FC236}">
                <a16:creationId xmlns:a16="http://schemas.microsoft.com/office/drawing/2014/main" id="{D73C40EA-300A-5BA7-B2AF-20CAA1EE54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50000"/>
          <a:stretch/>
        </p:blipFill>
        <p:spPr>
          <a:xfrm>
            <a:off x="145058" y="1073022"/>
            <a:ext cx="1305553" cy="27160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close-up of a test&#10;&#10;Description automatically generated">
            <a:extLst>
              <a:ext uri="{FF2B5EF4-FFF2-40B4-BE49-F238E27FC236}">
                <a16:creationId xmlns:a16="http://schemas.microsoft.com/office/drawing/2014/main" id="{4B229B74-EDC1-5398-023A-ADF8E6E127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0"/>
          <a:stretch/>
        </p:blipFill>
        <p:spPr>
          <a:xfrm>
            <a:off x="1612713" y="1073022"/>
            <a:ext cx="1423125" cy="2716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A close-up of a test&#10;&#10;Description automatically generated">
            <a:extLst>
              <a:ext uri="{FF2B5EF4-FFF2-40B4-BE49-F238E27FC236}">
                <a16:creationId xmlns:a16="http://schemas.microsoft.com/office/drawing/2014/main" id="{D9156FAE-830E-3565-98BE-C2DDB16E4B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3386" y="4572193"/>
            <a:ext cx="1387225" cy="27280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A close-up of a test&#10;&#10;Description automatically generated">
            <a:extLst>
              <a:ext uri="{FF2B5EF4-FFF2-40B4-BE49-F238E27FC236}">
                <a16:creationId xmlns:a16="http://schemas.microsoft.com/office/drawing/2014/main" id="{00C7787F-F688-98C0-C4D7-72F8C9A42A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83"/>
          <a:stretch/>
        </p:blipFill>
        <p:spPr>
          <a:xfrm>
            <a:off x="3131918" y="1054677"/>
            <a:ext cx="1403689" cy="2716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A close-up of a test&#10;&#10;Description automatically generated">
            <a:extLst>
              <a:ext uri="{FF2B5EF4-FFF2-40B4-BE49-F238E27FC236}">
                <a16:creationId xmlns:a16="http://schemas.microsoft.com/office/drawing/2014/main" id="{8228DD23-E6CB-A772-7344-DF90F246EE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16"/>
          <a:stretch/>
        </p:blipFill>
        <p:spPr>
          <a:xfrm>
            <a:off x="4658899" y="1087947"/>
            <a:ext cx="1440156" cy="26828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A close-up of a test&#10;&#10;Description automatically generated">
            <a:extLst>
              <a:ext uri="{FF2B5EF4-FFF2-40B4-BE49-F238E27FC236}">
                <a16:creationId xmlns:a16="http://schemas.microsoft.com/office/drawing/2014/main" id="{21659054-B772-82B7-2AA1-EE3EE5C5F2C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68"/>
          <a:stretch/>
        </p:blipFill>
        <p:spPr>
          <a:xfrm>
            <a:off x="3141912" y="4584195"/>
            <a:ext cx="1346100" cy="2716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 descr="A close-up of a test&#10;&#10;Description automatically generated">
            <a:extLst>
              <a:ext uri="{FF2B5EF4-FFF2-40B4-BE49-F238E27FC236}">
                <a16:creationId xmlns:a16="http://schemas.microsoft.com/office/drawing/2014/main" id="{FD53F6F6-3B1B-799E-21E0-AEC76D1D76A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r="40495"/>
          <a:stretch/>
        </p:blipFill>
        <p:spPr>
          <a:xfrm>
            <a:off x="4632453" y="4584195"/>
            <a:ext cx="1291208" cy="27160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E74EC1-3EBA-492A-C8EA-5A520A154EBF}"/>
              </a:ext>
            </a:extLst>
          </p:cNvPr>
          <p:cNvSpPr txBox="1"/>
          <p:nvPr/>
        </p:nvSpPr>
        <p:spPr>
          <a:xfrm>
            <a:off x="1450611" y="228560"/>
            <a:ext cx="3652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Supplementary Figure 9 </a:t>
            </a:r>
            <a:r>
              <a:rPr lang="en-US" sz="1200" b="1" dirty="0"/>
              <a:t>(Related to main figure 6B)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7DFDAE-047D-363A-1DDA-A848D84D5B09}"/>
              </a:ext>
            </a:extLst>
          </p:cNvPr>
          <p:cNvSpPr txBox="1"/>
          <p:nvPr/>
        </p:nvSpPr>
        <p:spPr>
          <a:xfrm>
            <a:off x="494304" y="800168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13A2F1-0D9F-0FD1-EB3E-8CEF0B496B65}"/>
              </a:ext>
            </a:extLst>
          </p:cNvPr>
          <p:cNvSpPr txBox="1"/>
          <p:nvPr/>
        </p:nvSpPr>
        <p:spPr>
          <a:xfrm>
            <a:off x="2013680" y="777679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p-KIF11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5166E1-8A7F-F363-1B48-9AB3DDCC7093}"/>
              </a:ext>
            </a:extLst>
          </p:cNvPr>
          <p:cNvSpPr txBox="1"/>
          <p:nvPr/>
        </p:nvSpPr>
        <p:spPr>
          <a:xfrm>
            <a:off x="3449594" y="800167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AURKA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438226-A29B-9DC5-69A0-C2FD9272AEFE}"/>
              </a:ext>
            </a:extLst>
          </p:cNvPr>
          <p:cNvSpPr txBox="1"/>
          <p:nvPr/>
        </p:nvSpPr>
        <p:spPr>
          <a:xfrm>
            <a:off x="4910073" y="777678"/>
            <a:ext cx="965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p-AURKA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125AC1-BB8F-5760-1FF4-6099A0A20926}"/>
              </a:ext>
            </a:extLst>
          </p:cNvPr>
          <p:cNvSpPr txBox="1"/>
          <p:nvPr/>
        </p:nvSpPr>
        <p:spPr>
          <a:xfrm>
            <a:off x="427438" y="4294998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KIF15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3F3694-025F-C945-7196-D00A10DE47C4}"/>
              </a:ext>
            </a:extLst>
          </p:cNvPr>
          <p:cNvSpPr txBox="1"/>
          <p:nvPr/>
        </p:nvSpPr>
        <p:spPr>
          <a:xfrm>
            <a:off x="3202587" y="4277052"/>
            <a:ext cx="1387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PARP and c-PARP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1423B3-43D7-CD53-640B-9CB3311369B1}"/>
              </a:ext>
            </a:extLst>
          </p:cNvPr>
          <p:cNvSpPr txBox="1"/>
          <p:nvPr/>
        </p:nvSpPr>
        <p:spPr>
          <a:xfrm>
            <a:off x="2057559" y="4277052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F959BB-51ED-0194-85F2-D6356962DCDC}"/>
              </a:ext>
            </a:extLst>
          </p:cNvPr>
          <p:cNvSpPr txBox="1"/>
          <p:nvPr/>
        </p:nvSpPr>
        <p:spPr>
          <a:xfrm>
            <a:off x="4952228" y="4277051"/>
            <a:ext cx="735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cs typeface="Arial" panose="020B0604020202020204" pitchFamily="34" charset="0"/>
              </a:rPr>
              <a:t>β</a:t>
            </a:r>
            <a:r>
              <a:rPr lang="en-US" sz="1200" dirty="0">
                <a:cs typeface="Arial" panose="020B0604020202020204" pitchFamily="34" charset="0"/>
              </a:rPr>
              <a:t>-actin</a:t>
            </a:r>
          </a:p>
        </p:txBody>
      </p:sp>
    </p:spTree>
    <p:extLst>
      <p:ext uri="{BB962C8B-B14F-4D97-AF65-F5344CB8AC3E}">
        <p14:creationId xmlns:p14="http://schemas.microsoft.com/office/powerpoint/2010/main" val="955276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9213</TotalTime>
  <Words>233</Words>
  <Application>Microsoft Office PowerPoint</Application>
  <PresentationFormat>Custom</PresentationFormat>
  <Paragraphs>70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Prism 8</vt:lpstr>
      <vt:lpstr>Prism 9</vt:lpstr>
      <vt:lpstr>GraphPad Prism 9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Soumya Turaga</dc:creator>
  <cp:lastModifiedBy>Soumya Turaga</cp:lastModifiedBy>
  <cp:revision>157</cp:revision>
  <cp:lastPrinted>2023-04-10T19:54:35Z</cp:lastPrinted>
  <dcterms:created xsi:type="dcterms:W3CDTF">2022-05-05T16:09:32Z</dcterms:created>
  <dcterms:modified xsi:type="dcterms:W3CDTF">2023-10-09T17:50:25Z</dcterms:modified>
</cp:coreProperties>
</file>